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8" r:id="rId3"/>
    <p:sldId id="368" r:id="rId4"/>
    <p:sldId id="369" r:id="rId5"/>
    <p:sldId id="439" r:id="rId6"/>
    <p:sldId id="440" r:id="rId7"/>
    <p:sldId id="441" r:id="rId8"/>
    <p:sldId id="406" r:id="rId9"/>
    <p:sldId id="430" r:id="rId10"/>
    <p:sldId id="454" r:id="rId11"/>
    <p:sldId id="442" r:id="rId12"/>
    <p:sldId id="431" r:id="rId13"/>
    <p:sldId id="469" r:id="rId14"/>
    <p:sldId id="470" r:id="rId15"/>
    <p:sldId id="370" r:id="rId16"/>
    <p:sldId id="455" r:id="rId17"/>
    <p:sldId id="443" r:id="rId18"/>
    <p:sldId id="456" r:id="rId19"/>
    <p:sldId id="444" r:id="rId20"/>
    <p:sldId id="457" r:id="rId21"/>
    <p:sldId id="407" r:id="rId22"/>
    <p:sldId id="463" r:id="rId23"/>
    <p:sldId id="371" r:id="rId24"/>
    <p:sldId id="467" r:id="rId25"/>
    <p:sldId id="468" r:id="rId26"/>
    <p:sldId id="445" r:id="rId27"/>
    <p:sldId id="464" r:id="rId28"/>
    <p:sldId id="459" r:id="rId29"/>
    <p:sldId id="408" r:id="rId30"/>
    <p:sldId id="409" r:id="rId31"/>
    <p:sldId id="462" r:id="rId32"/>
    <p:sldId id="465" r:id="rId33"/>
    <p:sldId id="446" r:id="rId34"/>
    <p:sldId id="412" r:id="rId35"/>
    <p:sldId id="433" r:id="rId36"/>
    <p:sldId id="413" r:id="rId37"/>
    <p:sldId id="466" r:id="rId38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106" d="100"/>
          <a:sy n="106" d="100"/>
        </p:scale>
        <p:origin x="84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48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55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1.png"/><Relationship Id="rId4" Type="http://schemas.openxmlformats.org/officeDocument/2006/relationships/image" Target="../media/image4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en-US" altLang="hu-HU" sz="4000" dirty="0"/>
              <a:t> </a:t>
            </a:r>
            <a:r>
              <a:rPr lang="en-US" altLang="hu-HU" sz="4000" dirty="0" err="1"/>
              <a:t>Adat-előfeldolgozás</a:t>
            </a:r>
            <a:r>
              <a:rPr lang="en-US" altLang="hu-HU" sz="4000" dirty="0"/>
              <a:t> </a:t>
            </a:r>
            <a:r>
              <a:rPr lang="en-US" altLang="hu-HU" sz="4000" dirty="0" err="1"/>
              <a:t>jellemzőtér-transzformációs</a:t>
            </a:r>
            <a:r>
              <a:rPr lang="en-US" altLang="hu-HU" sz="4000" dirty="0"/>
              <a:t> </a:t>
            </a:r>
            <a:r>
              <a:rPr lang="en-US" altLang="hu-HU" sz="4000" dirty="0" err="1"/>
              <a:t>módszerekkel</a:t>
            </a:r>
            <a:endParaRPr lang="en-US" altLang="hu-H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Szegedi Tudományegyetem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Informatikai Intézet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2023. </a:t>
            </a:r>
            <a:r>
              <a:rPr lang="hu-HU" altLang="hu-HU" sz="2000" smtClean="0"/>
              <a:t>május </a:t>
            </a:r>
            <a:r>
              <a:rPr lang="hu-HU" altLang="hu-HU" sz="2000" dirty="0" smtClean="0"/>
              <a:t>08.</a:t>
            </a:r>
            <a:endParaRPr lang="en-US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50" y="4293096"/>
            <a:ext cx="4541369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Főkomponens-analízis</a:t>
            </a:r>
            <a:r>
              <a:rPr lang="en-US" altLang="hu-HU" dirty="0">
                <a:solidFill>
                  <a:schemeClr val="tx1"/>
                </a:solidFill>
              </a:rPr>
              <a:t> (PCA)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PCA elve hasonló lesz, de egyes jellemzők megtartása vagy eldobása helyett lineáris </a:t>
            </a:r>
            <a:r>
              <a:rPr lang="hu-HU" sz="2800" dirty="0" smtClean="0"/>
              <a:t>transzfo</a:t>
            </a:r>
            <a:r>
              <a:rPr lang="hu-HU" sz="2800" dirty="0"/>
              <a:t>r</a:t>
            </a:r>
            <a:r>
              <a:rPr lang="hu-HU" sz="2800" dirty="0" smtClean="0"/>
              <a:t>mációra </a:t>
            </a:r>
            <a:r>
              <a:rPr lang="hu-HU" sz="2800" dirty="0"/>
              <a:t>is képes </a:t>
            </a:r>
            <a:r>
              <a:rPr lang="hu-HU" sz="2800" dirty="0" smtClean="0"/>
              <a:t>lesz</a:t>
            </a:r>
          </a:p>
          <a:p>
            <a:pPr lvl="1"/>
            <a:r>
              <a:rPr lang="hu-HU" sz="2400" dirty="0" smtClean="0"/>
              <a:t>Vagyis </a:t>
            </a:r>
            <a:r>
              <a:rPr lang="hu-HU" sz="2400" dirty="0"/>
              <a:t>az adatokat képes </a:t>
            </a:r>
            <a:r>
              <a:rPr lang="hu-HU" sz="2400" dirty="0" smtClean="0"/>
              <a:t>el is forgatni</a:t>
            </a:r>
            <a:endParaRPr lang="hu-HU" sz="2400" dirty="0"/>
          </a:p>
          <a:p>
            <a:r>
              <a:rPr lang="hu-HU" sz="2800" dirty="0" err="1"/>
              <a:t>Gauss-os</a:t>
            </a:r>
            <a:r>
              <a:rPr lang="hu-HU" sz="2800" dirty="0"/>
              <a:t> példa: ha a </a:t>
            </a:r>
            <a:r>
              <a:rPr lang="hu-HU" sz="2800" dirty="0" err="1"/>
              <a:t>kovarianciamátrix</a:t>
            </a:r>
            <a:r>
              <a:rPr lang="hu-HU" sz="2800" dirty="0"/>
              <a:t> nem </a:t>
            </a:r>
            <a:r>
              <a:rPr lang="hu-HU" sz="2800" dirty="0" smtClean="0"/>
              <a:t>diagonális</a:t>
            </a:r>
            <a:r>
              <a:rPr lang="hu-HU" sz="2800" dirty="0"/>
              <a:t>, a PCA az új jellemzőkészlethez megkeresi </a:t>
            </a:r>
            <a:br>
              <a:rPr lang="hu-HU" sz="2800" dirty="0"/>
            </a:br>
            <a:r>
              <a:rPr lang="hu-HU" sz="2800" dirty="0"/>
              <a:t>a </a:t>
            </a:r>
            <a:r>
              <a:rPr lang="hu-HU" sz="2800" b="1" dirty="0"/>
              <a:t>legnagyobb szórású</a:t>
            </a:r>
            <a:r>
              <a:rPr lang="hu-HU" sz="2800" dirty="0"/>
              <a:t> irányokat</a:t>
            </a:r>
          </a:p>
          <a:p>
            <a:r>
              <a:rPr lang="hu-HU" sz="2800" dirty="0"/>
              <a:t>Habár a fenti példa Gauss-eloszlásokról </a:t>
            </a:r>
            <a:br>
              <a:rPr lang="hu-HU" sz="2800" dirty="0"/>
            </a:br>
            <a:r>
              <a:rPr lang="hu-HU" sz="2800" dirty="0" smtClean="0"/>
              <a:t>szól, a </a:t>
            </a:r>
            <a:r>
              <a:rPr lang="hu-HU" sz="2800" dirty="0"/>
              <a:t>PCA nem várja el, hogy az </a:t>
            </a:r>
            <a:br>
              <a:rPr lang="hu-HU" sz="2800" dirty="0"/>
            </a:br>
            <a:r>
              <a:rPr lang="hu-HU" sz="2800" dirty="0" smtClean="0"/>
              <a:t>adatok eloszlása Gauss-eloszlás </a:t>
            </a:r>
            <a:r>
              <a:rPr lang="hu-HU" sz="2800" dirty="0"/>
              <a:t>legyen</a:t>
            </a:r>
          </a:p>
          <a:p>
            <a:endParaRPr lang="hu-HU" sz="28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284984"/>
            <a:ext cx="305223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94" y="4941168"/>
            <a:ext cx="2708062" cy="8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Főkomponens-analízis</a:t>
            </a:r>
            <a:r>
              <a:rPr lang="en-US" altLang="hu-HU" dirty="0">
                <a:solidFill>
                  <a:schemeClr val="tx1"/>
                </a:solidFill>
              </a:rPr>
              <a:t> (PCA)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hu-HU" sz="2800" dirty="0" smtClean="0"/>
              <a:t>Előző példa, ahol 2 dimenziót 1-re szeretnénk redukálni…</a:t>
            </a:r>
            <a:endParaRPr lang="hu-HU" sz="2800" dirty="0"/>
          </a:p>
          <a:p>
            <a:pPr lvl="1"/>
            <a:r>
              <a:rPr lang="hu-HU" sz="2400" dirty="0"/>
              <a:t>De az egyik tengely eldobása </a:t>
            </a:r>
            <a:br>
              <a:rPr lang="hu-HU" sz="2400" dirty="0"/>
            </a:br>
            <a:r>
              <a:rPr lang="hu-HU" sz="2400" dirty="0"/>
              <a:t>helyett most egy 1D-s </a:t>
            </a:r>
            <a:r>
              <a:rPr lang="hu-HU" sz="2400" b="1" dirty="0"/>
              <a:t>vetítést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keresünk</a:t>
            </a:r>
          </a:p>
          <a:p>
            <a:pPr lvl="1"/>
            <a:endParaRPr lang="hu-HU" sz="2400" dirty="0"/>
          </a:p>
          <a:p>
            <a:pPr lvl="1"/>
            <a:r>
              <a:rPr lang="hu-HU" sz="2400" dirty="0"/>
              <a:t>A </a:t>
            </a:r>
            <a:r>
              <a:rPr lang="hu-HU" sz="2400" dirty="0" err="1" smtClean="0"/>
              <a:t>vetí</a:t>
            </a:r>
            <a:r>
              <a:rPr lang="en-US" sz="2400" dirty="0" smtClean="0"/>
              <a:t>t</a:t>
            </a:r>
            <a:r>
              <a:rPr lang="hu-HU" sz="2400" dirty="0" err="1" smtClean="0"/>
              <a:t>ési</a:t>
            </a:r>
            <a:r>
              <a:rPr lang="hu-HU" sz="2400" dirty="0" smtClean="0"/>
              <a:t> </a:t>
            </a:r>
            <a:r>
              <a:rPr lang="hu-HU" sz="2400" dirty="0"/>
              <a:t>tengelyen felvett érték lesz az új, egyváltozós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/>
              <a:t> jellemzőkészlet</a:t>
            </a:r>
          </a:p>
          <a:p>
            <a:r>
              <a:rPr lang="hu-HU" sz="2800" dirty="0"/>
              <a:t>A vetítés akkor lesz optimális, ha azt az irányt tartja meg, amely mentén az </a:t>
            </a:r>
            <a:r>
              <a:rPr lang="hu-HU" sz="2800" b="1" dirty="0"/>
              <a:t>adatok szórása maximális</a:t>
            </a:r>
          </a:p>
          <a:p>
            <a:pPr lvl="1"/>
            <a:r>
              <a:rPr lang="hu-HU" sz="2400" dirty="0"/>
              <a:t>Mint látni fogjuk, ez </a:t>
            </a:r>
            <a:br>
              <a:rPr lang="hu-HU" sz="2400" dirty="0"/>
            </a:br>
            <a:r>
              <a:rPr lang="hu-HU" sz="2400" dirty="0"/>
              <a:t>ekvivalens azzal, mint</a:t>
            </a:r>
            <a:br>
              <a:rPr lang="hu-HU" sz="2400" dirty="0"/>
            </a:br>
            <a:r>
              <a:rPr lang="hu-HU" sz="2400" dirty="0" smtClean="0"/>
              <a:t>hogyha a vetítési </a:t>
            </a:r>
            <a:r>
              <a:rPr lang="hu-HU" sz="2400" dirty="0"/>
              <a:t>hibát </a:t>
            </a:r>
            <a:br>
              <a:rPr lang="hu-HU" sz="2400" dirty="0"/>
            </a:br>
            <a:r>
              <a:rPr lang="hu-HU" sz="2400" dirty="0"/>
              <a:t>minimalizálnánk</a:t>
            </a:r>
            <a:endParaRPr lang="hu-HU" sz="16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53" y="1916832"/>
            <a:ext cx="562044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74" y="4781328"/>
            <a:ext cx="6092882" cy="202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5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A PCA </a:t>
            </a:r>
            <a:r>
              <a:rPr lang="hu-HU" altLang="hu-HU" dirty="0" smtClean="0">
                <a:solidFill>
                  <a:schemeClr val="tx1"/>
                </a:solidFill>
              </a:rPr>
              <a:t>alapötlete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/>
              <a:t>adatokat először </a:t>
            </a:r>
            <a:r>
              <a:rPr lang="hu-HU" sz="2800" dirty="0" err="1"/>
              <a:t>centráljuk</a:t>
            </a:r>
            <a:endParaRPr lang="hu-HU" sz="2800" dirty="0"/>
          </a:p>
          <a:p>
            <a:r>
              <a:rPr lang="hu-HU" sz="2800" dirty="0"/>
              <a:t>Csak olyan vetítési </a:t>
            </a:r>
            <a:r>
              <a:rPr lang="hu-HU" sz="2800" dirty="0" smtClean="0"/>
              <a:t>irányokat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fogunk </a:t>
            </a:r>
            <a:r>
              <a:rPr lang="hu-HU" sz="2800" dirty="0"/>
              <a:t>vizsgálni, </a:t>
            </a:r>
            <a:r>
              <a:rPr lang="hu-HU" sz="2800" dirty="0" smtClean="0"/>
              <a:t>amelyek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átmennek </a:t>
            </a:r>
            <a:r>
              <a:rPr lang="hu-HU" sz="2800" dirty="0"/>
              <a:t>az </a:t>
            </a:r>
            <a:r>
              <a:rPr lang="hu-HU" sz="2800" dirty="0" smtClean="0"/>
              <a:t>origón</a:t>
            </a:r>
            <a:endParaRPr lang="hu-HU" sz="2800" dirty="0"/>
          </a:p>
          <a:p>
            <a:r>
              <a:rPr lang="hu-HU" sz="2800" dirty="0"/>
              <a:t>Bármely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 err="1"/>
              <a:t>-dimenziós</a:t>
            </a:r>
            <a:r>
              <a:rPr lang="hu-HU" sz="2800" dirty="0"/>
              <a:t> </a:t>
            </a:r>
            <a:r>
              <a:rPr lang="hu-HU" sz="2800" dirty="0" smtClean="0"/>
              <a:t>lineáris transzformáció </a:t>
            </a:r>
            <a:r>
              <a:rPr lang="hu-HU" sz="2800" dirty="0"/>
              <a:t>reprezentálható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/>
              <a:t> </a:t>
            </a:r>
            <a:br>
              <a:rPr lang="hu-HU" sz="2800" dirty="0"/>
            </a:br>
            <a:r>
              <a:rPr lang="hu-HU" sz="2800" dirty="0" smtClean="0"/>
              <a:t>darab </a:t>
            </a:r>
            <a:r>
              <a:rPr lang="hu-HU" sz="2800" b="1" dirty="0" err="1" smtClean="0"/>
              <a:t>ortonormális</a:t>
            </a:r>
            <a:r>
              <a:rPr lang="hu-HU" sz="2800" dirty="0" smtClean="0"/>
              <a:t> </a:t>
            </a:r>
            <a:r>
              <a:rPr lang="hu-HU" sz="2800" dirty="0"/>
              <a:t>bázisvektorral</a:t>
            </a:r>
          </a:p>
          <a:p>
            <a:pPr lvl="1"/>
            <a:r>
              <a:rPr lang="hu-HU" sz="2400" dirty="0" err="1"/>
              <a:t>Ortonormális</a:t>
            </a:r>
            <a:r>
              <a:rPr lang="hu-HU" sz="2400" dirty="0"/>
              <a:t>: ortogonális és </a:t>
            </a:r>
            <a:r>
              <a:rPr lang="hu-HU" sz="2400" dirty="0" smtClean="0"/>
              <a:t>a hossza </a:t>
            </a:r>
            <a:r>
              <a:rPr lang="hu-HU" sz="2400" dirty="0"/>
              <a:t>1</a:t>
            </a:r>
          </a:p>
          <a:p>
            <a:r>
              <a:rPr lang="hu-HU" sz="2800" dirty="0" smtClean="0"/>
              <a:t>Az új bázisvektorokat úgy választjuk ki,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hogy az adatok legnagyobb szórásának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irányába mutassanak</a:t>
            </a:r>
          </a:p>
          <a:p>
            <a:endParaRPr lang="en-US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68" y="1844824"/>
            <a:ext cx="6321088" cy="139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10" y="3642102"/>
            <a:ext cx="18732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68" y="5290588"/>
            <a:ext cx="2957535" cy="14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>
                <a:solidFill>
                  <a:schemeClr val="tx1"/>
                </a:solidFill>
              </a:rPr>
              <a:t>PCA </a:t>
            </a:r>
            <a:r>
              <a:rPr lang="hu-HU" altLang="hu-HU" dirty="0" smtClean="0">
                <a:solidFill>
                  <a:schemeClr val="tx1"/>
                </a:solidFill>
              </a:rPr>
              <a:t>alapötlete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782544" cy="4525963"/>
          </a:xfrm>
        </p:spPr>
        <p:txBody>
          <a:bodyPr/>
          <a:lstStyle/>
          <a:p>
            <a:r>
              <a:rPr lang="hu-HU" sz="2800" dirty="0" smtClean="0"/>
              <a:t>Az egyes adatpontokat átírjuk az új koordinátarendszerben vett koordinátáikra</a:t>
            </a:r>
          </a:p>
          <a:p>
            <a:pPr lvl="1"/>
            <a:r>
              <a:rPr lang="hu-HU" sz="2400" dirty="0" smtClean="0"/>
              <a:t>Ez lineáris transzformációnak felel meg (forgatás)</a:t>
            </a:r>
            <a:endParaRPr lang="hu-HU" sz="2400" dirty="0"/>
          </a:p>
          <a:p>
            <a:r>
              <a:rPr lang="hu-HU" sz="2800" dirty="0" smtClean="0"/>
              <a:t>Ebben a transzformált térben aztán csak a fontosabb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d</a:t>
            </a:r>
            <a:r>
              <a:rPr lang="hu-HU" sz="2800" dirty="0" smtClean="0"/>
              <a:t> </a:t>
            </a:r>
            <a:r>
              <a:rPr lang="en-US" sz="2800" dirty="0" err="1" smtClean="0"/>
              <a:t>darab</a:t>
            </a:r>
            <a:r>
              <a:rPr lang="en-US" sz="2800" dirty="0" smtClean="0"/>
              <a:t>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irány</a:t>
            </a:r>
            <a:r>
              <a:rPr lang="en-US" sz="2800" dirty="0" smtClean="0"/>
              <a:t>t </a:t>
            </a:r>
            <a:r>
              <a:rPr lang="hu-HU" sz="2800" dirty="0" smtClean="0"/>
              <a:t>(koordinátát) tartjuk meg</a:t>
            </a:r>
          </a:p>
          <a:p>
            <a:pPr lvl="1"/>
            <a:r>
              <a:rPr lang="hu-HU" sz="2400" dirty="0" smtClean="0"/>
              <a:t>Ezzel megvalósítjuk mind a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tömörítést</a:t>
            </a:r>
            <a:r>
              <a:rPr lang="en-US" sz="2400" dirty="0" smtClean="0"/>
              <a:t>, mind </a:t>
            </a:r>
            <a:r>
              <a:rPr lang="hu-HU" sz="2400" dirty="0" smtClean="0"/>
              <a:t>az információ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nagy részének megtartását</a:t>
            </a:r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29" y="1412999"/>
            <a:ext cx="4367818" cy="24386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4005064"/>
            <a:ext cx="6053368" cy="24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A PCA </a:t>
            </a:r>
            <a:r>
              <a:rPr lang="en-US" altLang="hu-HU" dirty="0" err="1">
                <a:solidFill>
                  <a:schemeClr val="tx1"/>
                </a:solidFill>
              </a:rPr>
              <a:t>formalizálása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hu-HU" sz="2800" dirty="0" err="1" smtClean="0"/>
              <a:t>Centrálás</a:t>
            </a:r>
            <a:r>
              <a:rPr lang="hu-HU" sz="2800" dirty="0" smtClean="0"/>
              <a:t> után valamilyen </a:t>
            </a:r>
            <a:r>
              <a:rPr lang="hu-HU" sz="2800" dirty="0" err="1" smtClean="0"/>
              <a:t>ortonormális</a:t>
            </a:r>
            <a:r>
              <a:rPr lang="hu-HU" sz="2800" dirty="0" smtClean="0"/>
              <a:t> bázisvektorokat keresünk</a:t>
            </a:r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bázisvektorainkat jelölje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/>
              <a:t>,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/>
              <a:t>, ..,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hu-H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400" dirty="0"/>
              <a:t>Ekkor a tér bármely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/>
              <a:t> pontja </a:t>
            </a:r>
            <a:br>
              <a:rPr lang="hu-HU" sz="2400" dirty="0"/>
            </a:br>
            <a:r>
              <a:rPr lang="hu-HU" sz="2400" dirty="0" smtClean="0"/>
              <a:t>felírható </a:t>
            </a:r>
            <a:r>
              <a:rPr lang="hu-HU" sz="2400" dirty="0"/>
              <a:t>így: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+…+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hu-H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/>
              <a:t> skalár,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 </a:t>
            </a:r>
            <a:r>
              <a:rPr lang="hu-HU" sz="2400" dirty="0" smtClean="0"/>
              <a:t>vektor</a:t>
            </a:r>
            <a:r>
              <a:rPr lang="hu-HU" sz="2400" dirty="0"/>
              <a:t>!</a:t>
            </a:r>
          </a:p>
          <a:p>
            <a:r>
              <a:rPr lang="hu-HU" sz="2800" dirty="0" smtClean="0"/>
              <a:t>De ezekből a bázisvektorokból csak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 smtClean="0"/>
              <a:t> darabot tartunk meg</a:t>
            </a:r>
          </a:p>
          <a:p>
            <a:pPr lvl="1"/>
            <a:r>
              <a:rPr lang="hu-HU" sz="2400" dirty="0" smtClean="0"/>
              <a:t>Úgy, hogy a</a:t>
            </a:r>
            <a:r>
              <a:rPr lang="en-US" sz="2400" dirty="0" smtClean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400" dirty="0"/>
              <a:t> </a:t>
            </a:r>
            <a:r>
              <a:rPr lang="en-US" sz="2400" dirty="0" err="1"/>
              <a:t>tanítópéldáinkat</a:t>
            </a:r>
            <a:r>
              <a:rPr lang="en-US" sz="2400" dirty="0"/>
              <a:t> </a:t>
            </a:r>
            <a:r>
              <a:rPr lang="en-US" sz="2400" dirty="0" err="1"/>
              <a:t>minél</a:t>
            </a:r>
            <a:r>
              <a:rPr lang="en-US" sz="2400" dirty="0"/>
              <a:t> </a:t>
            </a:r>
            <a:r>
              <a:rPr lang="en-US" sz="2400" dirty="0" err="1"/>
              <a:t>pontosabban</a:t>
            </a:r>
            <a:r>
              <a:rPr lang="en-US" sz="2400" dirty="0"/>
              <a:t> </a:t>
            </a:r>
            <a:r>
              <a:rPr lang="en-US" sz="2400" dirty="0" err="1"/>
              <a:t>akarjuk</a:t>
            </a:r>
            <a:r>
              <a:rPr lang="en-US" sz="2400" dirty="0"/>
              <a:t> </a:t>
            </a:r>
            <a:r>
              <a:rPr lang="en-US" sz="2400" dirty="0" err="1"/>
              <a:t>reprezentálni</a:t>
            </a:r>
            <a:r>
              <a:rPr lang="en-US" sz="2400" dirty="0"/>
              <a:t> </a:t>
            </a:r>
            <a:r>
              <a:rPr lang="en-US" sz="2400" dirty="0" err="1"/>
              <a:t>ebben</a:t>
            </a:r>
            <a:r>
              <a:rPr lang="en-US" sz="2400" dirty="0"/>
              <a:t>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/>
              <a:t> </a:t>
            </a:r>
            <a:r>
              <a:rPr lang="en-US" sz="2400" dirty="0" err="1" smtClean="0"/>
              <a:t>altérben</a:t>
            </a:r>
            <a:endParaRPr lang="en-US" sz="2400" dirty="0"/>
          </a:p>
          <a:p>
            <a:r>
              <a:rPr lang="en-US" sz="2800" dirty="0" err="1"/>
              <a:t>Jelölje</a:t>
            </a:r>
            <a:r>
              <a:rPr lang="en-US" sz="2800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800" dirty="0"/>
              <a:t> </a:t>
            </a:r>
            <a:r>
              <a:rPr lang="en-US" sz="2800" dirty="0" err="1"/>
              <a:t>ennek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altérnek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ortonormális</a:t>
            </a:r>
            <a:r>
              <a:rPr lang="en-US" sz="2800" dirty="0"/>
              <a:t> </a:t>
            </a:r>
            <a:r>
              <a:rPr lang="en-US" sz="2800" dirty="0" err="1"/>
              <a:t>bázisvektorait</a:t>
            </a:r>
            <a:endParaRPr lang="hu-HU" sz="2800" dirty="0"/>
          </a:p>
          <a:p>
            <a:pPr lvl="4"/>
            <a:endParaRPr lang="hu-HU" sz="1200" dirty="0"/>
          </a:p>
          <a:p>
            <a:r>
              <a:rPr lang="en-US" sz="2800" dirty="0" err="1"/>
              <a:t>Ekkor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b="1" dirty="0" err="1"/>
              <a:t>altér</a:t>
            </a:r>
            <a:r>
              <a:rPr lang="en-US" sz="2800" b="1" dirty="0"/>
              <a:t> </a:t>
            </a:r>
            <a:r>
              <a:rPr lang="en-US" sz="2800" dirty="0" err="1"/>
              <a:t>bármely</a:t>
            </a:r>
            <a:r>
              <a:rPr lang="en-US" sz="2800" dirty="0"/>
              <a:t> </a:t>
            </a:r>
            <a:r>
              <a:rPr lang="en-US" sz="2800" dirty="0" err="1"/>
              <a:t>pontja</a:t>
            </a:r>
            <a:r>
              <a:rPr lang="en-US" sz="2800" dirty="0"/>
              <a:t> </a:t>
            </a:r>
            <a:r>
              <a:rPr lang="en-US" sz="2800" dirty="0" err="1"/>
              <a:t>felírható</a:t>
            </a:r>
            <a:r>
              <a:rPr lang="en-US" sz="2800" dirty="0"/>
              <a:t>            </a:t>
            </a:r>
            <a:r>
              <a:rPr lang="en-US" sz="2800" dirty="0" err="1"/>
              <a:t>alakban</a:t>
            </a:r>
            <a:endParaRPr lang="en-US" sz="2800" dirty="0"/>
          </a:p>
          <a:p>
            <a:endParaRPr lang="en-US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916832"/>
            <a:ext cx="18732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121" y="1988840"/>
            <a:ext cx="2957535" cy="14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5443811"/>
            <a:ext cx="9906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7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A PCA </a:t>
            </a:r>
            <a:r>
              <a:rPr lang="en-US" altLang="hu-HU" dirty="0" err="1">
                <a:solidFill>
                  <a:schemeClr val="tx1"/>
                </a:solidFill>
              </a:rPr>
              <a:t>formalizálása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942784" cy="4525963"/>
          </a:xfrm>
        </p:spPr>
        <p:txBody>
          <a:bodyPr/>
          <a:lstStyle/>
          <a:p>
            <a:r>
              <a:rPr lang="hu-HU" sz="2800" dirty="0" smtClean="0"/>
              <a:t>Azonban </a:t>
            </a:r>
            <a:r>
              <a:rPr lang="hu-HU" sz="2800" dirty="0"/>
              <a:t>a tanítópéldák a nagyobb dimenziószámú eredeti térben </a:t>
            </a:r>
            <a:r>
              <a:rPr lang="hu-HU" sz="2800" dirty="0" smtClean="0"/>
              <a:t>vannak </a:t>
            </a:r>
            <a:r>
              <a:rPr lang="hu-HU" sz="2800" dirty="0"/>
              <a:t>(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&lt; d</a:t>
            </a:r>
            <a:r>
              <a:rPr lang="hu-HU" sz="2800" dirty="0"/>
              <a:t>), azaz ebben az altérben </a:t>
            </a:r>
            <a:r>
              <a:rPr lang="hu-HU" sz="2800" b="1" dirty="0" smtClean="0"/>
              <a:t>tökéletesen </a:t>
            </a:r>
            <a:r>
              <a:rPr lang="hu-HU" sz="2800" b="1" dirty="0" smtClean="0"/>
              <a:t>nem </a:t>
            </a:r>
            <a:r>
              <a:rPr lang="hu-HU" sz="2800" b="1" dirty="0"/>
              <a:t>reprezentálhatók</a:t>
            </a:r>
          </a:p>
          <a:p>
            <a:r>
              <a:rPr lang="hu-HU" sz="2800" dirty="0"/>
              <a:t>Ezért a </a:t>
            </a:r>
            <a:r>
              <a:rPr lang="hu-HU" sz="2800" b="1" dirty="0"/>
              <a:t>legkisebb hibájú </a:t>
            </a:r>
            <a:r>
              <a:rPr lang="hu-HU" sz="2800" dirty="0"/>
              <a:t>reprezentációra fogunk </a:t>
            </a:r>
            <a:r>
              <a:rPr lang="hu-HU" sz="2800" dirty="0" smtClean="0"/>
              <a:t>törekedni („</a:t>
            </a:r>
            <a:r>
              <a:rPr lang="hu-HU" sz="2800" dirty="0" err="1" smtClean="0"/>
              <a:t>minimal</a:t>
            </a:r>
            <a:r>
              <a:rPr lang="hu-HU" sz="2800" dirty="0" smtClean="0"/>
              <a:t> </a:t>
            </a:r>
            <a:r>
              <a:rPr lang="hu-HU" sz="2800" dirty="0" err="1" smtClean="0"/>
              <a:t>reconstruction</a:t>
            </a:r>
            <a:r>
              <a:rPr lang="hu-HU" sz="2800" dirty="0" smtClean="0"/>
              <a:t> </a:t>
            </a:r>
            <a:r>
              <a:rPr lang="hu-HU" sz="2800" dirty="0" err="1" smtClean="0"/>
              <a:t>error</a:t>
            </a:r>
            <a:r>
              <a:rPr lang="hu-HU" sz="2800" dirty="0" smtClean="0"/>
              <a:t>”</a:t>
            </a:r>
            <a:r>
              <a:rPr lang="en-US" sz="2800" dirty="0" smtClean="0"/>
              <a:t>)</a:t>
            </a:r>
            <a:endParaRPr lang="hu-HU" sz="2800" dirty="0"/>
          </a:p>
          <a:p>
            <a:r>
              <a:rPr lang="hu-HU" sz="2800" dirty="0"/>
              <a:t>Például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/>
              <a:t> </a:t>
            </a:r>
            <a:r>
              <a:rPr lang="hu-HU" sz="2800" dirty="0"/>
              <a:t>pontra:</a:t>
            </a:r>
          </a:p>
          <a:p>
            <a:endParaRPr lang="hu-HU" sz="24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645024"/>
            <a:ext cx="57594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A PCA </a:t>
            </a:r>
            <a:r>
              <a:rPr lang="en-US" altLang="hu-HU" dirty="0" err="1" smtClean="0">
                <a:solidFill>
                  <a:schemeClr val="tx1"/>
                </a:solidFill>
              </a:rPr>
              <a:t>formalizálása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 smtClean="0"/>
              <a:t>R</a:t>
            </a:r>
            <a:r>
              <a:rPr lang="hu-HU" sz="2800" dirty="0" err="1" smtClean="0"/>
              <a:t>áadásul</a:t>
            </a:r>
            <a:r>
              <a:rPr lang="hu-HU" sz="2800" dirty="0" smtClean="0"/>
              <a:t> </a:t>
            </a:r>
            <a:r>
              <a:rPr lang="hu-HU" sz="2800" b="1" dirty="0"/>
              <a:t>az összes tanítópéldára </a:t>
            </a:r>
            <a:r>
              <a:rPr lang="hu-HU" sz="2800" dirty="0" smtClean="0"/>
              <a:t>szeretnénk kiszámítani (és minimalizálni) az </a:t>
            </a:r>
            <a:r>
              <a:rPr lang="hu-HU" sz="2800" dirty="0"/>
              <a:t>új térben való reprezentáció </a:t>
            </a:r>
            <a:r>
              <a:rPr lang="hu-HU" sz="2800" dirty="0" smtClean="0"/>
              <a:t>hibáját</a:t>
            </a:r>
            <a:endParaRPr lang="hu-HU" sz="2800" dirty="0"/>
          </a:p>
          <a:p>
            <a:r>
              <a:rPr lang="hu-HU" sz="2800" dirty="0"/>
              <a:t>Tetszőleges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/>
              <a:t> </a:t>
            </a:r>
            <a:r>
              <a:rPr lang="hu-HU" sz="2800" dirty="0"/>
              <a:t>tanítópélda </a:t>
            </a:r>
            <a:r>
              <a:rPr lang="hu-HU" sz="2800" dirty="0" smtClean="0"/>
              <a:t>reprezentációja felírható </a:t>
            </a:r>
            <a:r>
              <a:rPr lang="hu-HU" sz="2800" dirty="0"/>
              <a:t>mint</a:t>
            </a:r>
          </a:p>
          <a:p>
            <a:r>
              <a:rPr lang="hu-HU" sz="2800" dirty="0" smtClean="0"/>
              <a:t>A </a:t>
            </a:r>
            <a:r>
              <a:rPr lang="hu-HU" sz="2800" dirty="0"/>
              <a:t>teljes hiba így írható fel:</a:t>
            </a:r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/>
              <a:t>-t kell </a:t>
            </a:r>
            <a:r>
              <a:rPr lang="hu-HU" sz="2800" dirty="0" smtClean="0"/>
              <a:t>minimalizálnunk</a:t>
            </a:r>
          </a:p>
          <a:p>
            <a:pPr lvl="1"/>
            <a:r>
              <a:rPr lang="hu-HU" sz="2400" dirty="0" smtClean="0"/>
              <a:t>Úgy</a:t>
            </a:r>
            <a:r>
              <a:rPr lang="hu-HU" sz="2400" dirty="0"/>
              <a:t>, hogy a kapott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/>
              <a:t> </a:t>
            </a:r>
            <a:r>
              <a:rPr lang="hu-HU" sz="2400" dirty="0"/>
              <a:t>vektorok az </a:t>
            </a:r>
            <a:r>
              <a:rPr lang="hu-HU" sz="2400" dirty="0" err="1"/>
              <a:t>ortonormalitási</a:t>
            </a:r>
            <a:r>
              <a:rPr lang="hu-HU" sz="2400" dirty="0"/>
              <a:t> feltételt is </a:t>
            </a:r>
            <a:r>
              <a:rPr lang="hu-HU" sz="2400" dirty="0" smtClean="0"/>
              <a:t>teljesítsék</a:t>
            </a:r>
            <a:endParaRPr lang="hu-H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132856"/>
            <a:ext cx="94484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879590"/>
            <a:ext cx="4968552" cy="163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A PCA </a:t>
            </a:r>
            <a:r>
              <a:rPr lang="en-US" altLang="hu-HU" dirty="0" err="1">
                <a:solidFill>
                  <a:schemeClr val="tx1"/>
                </a:solidFill>
              </a:rPr>
              <a:t>formalizálása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hu-HU" sz="2800" dirty="0" smtClean="0"/>
              <a:t>minimalizálása </a:t>
            </a:r>
            <a:r>
              <a:rPr lang="hu-HU" sz="2800" dirty="0"/>
              <a:t>megoldható a derivált nullává tevésével, valamint Lagrange-multiplikátorok </a:t>
            </a:r>
            <a:r>
              <a:rPr lang="hu-HU" sz="2800" dirty="0" smtClean="0"/>
              <a:t>használatával</a:t>
            </a:r>
          </a:p>
          <a:p>
            <a:pPr lvl="1"/>
            <a:r>
              <a:rPr lang="fr-FR" sz="2400" dirty="0"/>
              <a:t>Részletes levezetés itt: http://www.csd.uwo.ca/~olga/Courses/CS434a_541a/Lecture7.pdf</a:t>
            </a:r>
          </a:p>
          <a:p>
            <a:r>
              <a:rPr lang="hu-HU" sz="2800" dirty="0"/>
              <a:t>Hosszas levezetés után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/>
              <a:t> átalakítható így</a:t>
            </a:r>
            <a:r>
              <a:rPr lang="hu-HU" sz="2800" dirty="0" smtClean="0"/>
              <a:t>:</a:t>
            </a:r>
          </a:p>
          <a:p>
            <a:r>
              <a:rPr lang="hu-HU" sz="2800" dirty="0" smtClean="0"/>
              <a:t>…ahol </a:t>
            </a:r>
          </a:p>
          <a:p>
            <a:pPr lvl="3"/>
            <a:endParaRPr lang="hu-HU" sz="1600" dirty="0" smtClean="0"/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 smtClean="0"/>
              <a:t> </a:t>
            </a:r>
            <a:r>
              <a:rPr lang="hu-HU" sz="2800" dirty="0"/>
              <a:t>minimalizálása ekvivalens              maximalizálásával</a:t>
            </a:r>
          </a:p>
          <a:p>
            <a:r>
              <a:rPr lang="hu-HU" sz="2800" dirty="0" smtClean="0"/>
              <a:t>Konstans </a:t>
            </a:r>
            <a:r>
              <a:rPr lang="hu-HU" sz="2800" dirty="0"/>
              <a:t>szorzótól eltekintve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/>
              <a:t> megegyezik az adatok kovariancia-mátrixával </a:t>
            </a:r>
            <a:r>
              <a:rPr lang="hu-HU" sz="2800" dirty="0" smtClean="0"/>
              <a:t>(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800" dirty="0" smtClean="0"/>
              <a:t> </a:t>
            </a:r>
            <a:r>
              <a:rPr lang="hu-HU" sz="2800" dirty="0"/>
              <a:t>most 0, mert </a:t>
            </a:r>
            <a:r>
              <a:rPr lang="hu-HU" sz="2800" dirty="0" smtClean="0"/>
              <a:t>centralizáltunk!)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4389"/>
              </p:ext>
            </p:extLst>
          </p:nvPr>
        </p:nvGraphicFramePr>
        <p:xfrm>
          <a:off x="2279576" y="3356992"/>
          <a:ext cx="142557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0" name="Equation" r:id="rId3" imgW="723600" imgH="444240" progId="Equation.3">
                  <p:embed/>
                </p:oleObj>
              </mc:Choice>
              <mc:Fallback>
                <p:oleObj name="Equation" r:id="rId3" imgW="723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3356992"/>
                        <a:ext cx="1425575" cy="9382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311570"/>
              </p:ext>
            </p:extLst>
          </p:nvPr>
        </p:nvGraphicFramePr>
        <p:xfrm>
          <a:off x="7968208" y="2887886"/>
          <a:ext cx="375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1" name="Equation" r:id="rId5" imgW="1904760" imgH="444240" progId="Equation.3">
                  <p:embed/>
                </p:oleObj>
              </mc:Choice>
              <mc:Fallback>
                <p:oleObj name="Equation" r:id="rId5" imgW="1904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208" y="2887886"/>
                        <a:ext cx="3752850" cy="9382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9408368" y="392718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Konstans!</a:t>
            </a:r>
            <a:endParaRPr lang="hu-HU" dirty="0"/>
          </a:p>
        </p:txBody>
      </p:sp>
      <p:sp>
        <p:nvSpPr>
          <p:cNvPr id="9" name="Bal oldali kapcsos zárójel 8"/>
          <p:cNvSpPr/>
          <p:nvPr/>
        </p:nvSpPr>
        <p:spPr>
          <a:xfrm rot="16200000">
            <a:off x="9824506" y="3312703"/>
            <a:ext cx="178966" cy="1080120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422279"/>
              </p:ext>
            </p:extLst>
          </p:nvPr>
        </p:nvGraphicFramePr>
        <p:xfrm>
          <a:off x="8040216" y="5167989"/>
          <a:ext cx="34036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2" name="Equation" r:id="rId7" imgW="1726920" imgH="444240" progId="Equation.3">
                  <p:embed/>
                </p:oleObj>
              </mc:Choice>
              <mc:Fallback>
                <p:oleObj name="Equation" r:id="rId7" imgW="1726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216" y="5167989"/>
                        <a:ext cx="3403600" cy="9382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569578"/>
              </p:ext>
            </p:extLst>
          </p:nvPr>
        </p:nvGraphicFramePr>
        <p:xfrm>
          <a:off x="5570537" y="4096462"/>
          <a:ext cx="10509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3" name="Equation" r:id="rId9" imgW="533160" imgH="431640" progId="Equation.3">
                  <p:embed/>
                </p:oleObj>
              </mc:Choice>
              <mc:Fallback>
                <p:oleObj name="Equation" r:id="rId9" imgW="533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7" y="4096462"/>
                        <a:ext cx="1050925" cy="9128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9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A PCA </a:t>
            </a:r>
            <a:r>
              <a:rPr lang="en-US" altLang="hu-HU" dirty="0" err="1">
                <a:solidFill>
                  <a:schemeClr val="tx1"/>
                </a:solidFill>
              </a:rPr>
              <a:t>formalizálása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>
                <a:solidFill>
                  <a:schemeClr val="tx1"/>
                </a:solidFill>
              </a:rPr>
              <a:t>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hu-HU" sz="2800" dirty="0" smtClean="0"/>
              <a:t>A megoldás </a:t>
            </a:r>
            <a:r>
              <a:rPr lang="en-US" sz="2800" dirty="0"/>
              <a:t>(</a:t>
            </a:r>
            <a:r>
              <a:rPr lang="hu-HU" sz="2800" dirty="0" smtClean="0"/>
              <a:t>az </a:t>
            </a:r>
            <a:r>
              <a:rPr lang="hu-HU" sz="2800" dirty="0"/>
              <a:t>új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/>
              <a:t> </a:t>
            </a:r>
            <a:r>
              <a:rPr lang="hu-HU" sz="2800" dirty="0" smtClean="0"/>
              <a:t>bázisvektorok</a:t>
            </a:r>
            <a:r>
              <a:rPr lang="en-US" sz="2800" dirty="0" smtClean="0"/>
              <a:t>)</a:t>
            </a:r>
            <a:r>
              <a:rPr lang="hu-HU" sz="2800" dirty="0" smtClean="0"/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/>
              <a:t> azon </a:t>
            </a:r>
            <a:r>
              <a:rPr lang="hu-HU" sz="2800" dirty="0" smtClean="0"/>
              <a:t>sajátvektora</a:t>
            </a:r>
            <a:r>
              <a:rPr lang="en-US" sz="2800" dirty="0" err="1" smtClean="0"/>
              <a:t>i</a:t>
            </a:r>
            <a:r>
              <a:rPr lang="hu-HU" sz="2800" dirty="0" smtClean="0"/>
              <a:t> lesznek, </a:t>
            </a:r>
            <a:r>
              <a:rPr lang="hu-HU" sz="2800" dirty="0"/>
              <a:t>amelyekhez a </a:t>
            </a:r>
            <a:r>
              <a:rPr lang="hu-HU" sz="2800" b="1" dirty="0"/>
              <a:t>legnagyobb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,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 </a:t>
            </a:r>
            <a:r>
              <a:rPr lang="hu-HU" sz="2800" b="1" dirty="0"/>
              <a:t>sajátértékek </a:t>
            </a:r>
            <a:r>
              <a:rPr lang="hu-HU" sz="2800" dirty="0" smtClean="0"/>
              <a:t>tartoznak</a:t>
            </a:r>
          </a:p>
          <a:p>
            <a:r>
              <a:rPr lang="hu-HU" sz="2800" dirty="0"/>
              <a:t>Minél nagyobb az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 smtClean="0"/>
              <a:t> </a:t>
            </a:r>
            <a:r>
              <a:rPr lang="hu-HU" sz="2800" dirty="0"/>
              <a:t>sajátérték, annál </a:t>
            </a:r>
            <a:r>
              <a:rPr lang="hu-HU" sz="2800" dirty="0" smtClean="0"/>
              <a:t>nagyobb </a:t>
            </a:r>
            <a:r>
              <a:rPr lang="hu-HU" sz="2800" dirty="0">
                <a:cs typeface="Times New Roman" panose="02020603050405020304" pitchFamily="18" charset="0"/>
              </a:rPr>
              <a:t/>
            </a:r>
            <a:br>
              <a:rPr lang="hu-HU" sz="2800" dirty="0">
                <a:cs typeface="Times New Roman" panose="02020603050405020304" pitchFamily="18" charset="0"/>
              </a:rPr>
            </a:br>
            <a:r>
              <a:rPr lang="hu-HU" sz="2800" dirty="0" smtClean="0"/>
              <a:t>az </a:t>
            </a:r>
            <a:r>
              <a:rPr lang="hu-HU" sz="2800" dirty="0"/>
              <a:t>adatok szórása az adott sajátvektor irányában</a:t>
            </a:r>
          </a:p>
          <a:p>
            <a:r>
              <a:rPr lang="hu-HU" sz="2800" dirty="0"/>
              <a:t>Azaz a megoldás valóban az, amit </a:t>
            </a:r>
            <a:r>
              <a:rPr lang="hu-HU" sz="2800" dirty="0" smtClean="0"/>
              <a:t>vártunk</a:t>
            </a:r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PCA az adatokat azon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/>
              <a:t> irány mentén vetíti le, amelyek mentén az adatok a </a:t>
            </a:r>
            <a:r>
              <a:rPr lang="hu-HU" sz="2400" b="1" dirty="0"/>
              <a:t>legnagyobb szórást </a:t>
            </a:r>
            <a:r>
              <a:rPr lang="hu-HU" sz="2400" dirty="0"/>
              <a:t>mutatják</a:t>
            </a:r>
          </a:p>
          <a:p>
            <a:r>
              <a:rPr lang="hu-HU" sz="2800" dirty="0"/>
              <a:t>A PCA értelmezhető úgy, hogy a koordináta-</a:t>
            </a:r>
            <a:br>
              <a:rPr lang="hu-HU" sz="2800" dirty="0"/>
            </a:br>
            <a:r>
              <a:rPr lang="hu-HU" sz="2800" dirty="0"/>
              <a:t>rendszer elforgatásával olyan új irányokat </a:t>
            </a:r>
            <a:br>
              <a:rPr lang="hu-HU" sz="2800" dirty="0"/>
            </a:br>
            <a:r>
              <a:rPr lang="hu-HU" sz="2800" dirty="0"/>
              <a:t>keresünk, amelyek mentén </a:t>
            </a:r>
            <a:r>
              <a:rPr lang="hu-HU" sz="2800" b="1" dirty="0"/>
              <a:t>az adatok szórása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b="1" dirty="0"/>
              <a:t>maximális</a:t>
            </a:r>
          </a:p>
          <a:p>
            <a:endParaRPr lang="hu-HU" sz="2800" dirty="0" smtClean="0"/>
          </a:p>
          <a:p>
            <a:endParaRPr lang="hu-H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160123"/>
            <a:ext cx="2823621" cy="137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870" y="4424946"/>
            <a:ext cx="30400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5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Hogyan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közelíti</a:t>
            </a:r>
            <a:r>
              <a:rPr lang="en-US" altLang="hu-HU" dirty="0">
                <a:solidFill>
                  <a:schemeClr val="tx1"/>
                </a:solidFill>
              </a:rPr>
              <a:t> a PCA </a:t>
            </a:r>
            <a:r>
              <a:rPr lang="en-US" altLang="hu-HU" dirty="0" err="1">
                <a:solidFill>
                  <a:schemeClr val="tx1"/>
                </a:solidFill>
              </a:rPr>
              <a:t>az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 smtClean="0">
                <a:solidFill>
                  <a:schemeClr val="tx1"/>
                </a:solidFill>
              </a:rPr>
              <a:t>adatoka</a:t>
            </a:r>
            <a:r>
              <a:rPr lang="hu-HU" altLang="hu-HU" dirty="0" smtClean="0">
                <a:solidFill>
                  <a:schemeClr val="tx1"/>
                </a:solidFill>
              </a:rPr>
              <a:t>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031016" cy="4525963"/>
          </a:xfrm>
        </p:spPr>
        <p:txBody>
          <a:bodyPr/>
          <a:lstStyle/>
          <a:p>
            <a:r>
              <a:rPr lang="hu-HU" sz="2800" dirty="0" smtClean="0"/>
              <a:t>Legyenek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 </a:t>
            </a:r>
            <a:r>
              <a:rPr lang="hu-HU" sz="2800" dirty="0"/>
              <a:t>az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/>
              <a:t> sajátvektorai, a megfelelő sajátértékek szerint </a:t>
            </a:r>
            <a:r>
              <a:rPr lang="hu-HU" sz="2800" b="1" dirty="0"/>
              <a:t>csökkenő sorrendbe</a:t>
            </a:r>
            <a:r>
              <a:rPr lang="hu-HU" sz="2800" dirty="0"/>
              <a:t> rakva</a:t>
            </a:r>
          </a:p>
          <a:p>
            <a:r>
              <a:rPr lang="hu-HU" sz="2800" dirty="0"/>
              <a:t>Az </a:t>
            </a:r>
            <a:r>
              <a:rPr lang="hu-HU" sz="2800" i="1" dirty="0"/>
              <a:t>eredeti térben</a:t>
            </a:r>
            <a:r>
              <a:rPr lang="hu-HU" sz="2800" dirty="0"/>
              <a:t> bármely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pont így írható fel: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r>
              <a:rPr lang="hu-HU" sz="2800" dirty="0"/>
              <a:t>A </a:t>
            </a:r>
            <a:r>
              <a:rPr lang="hu-HU" sz="2800" i="1" dirty="0"/>
              <a:t>transzformált </a:t>
            </a:r>
            <a:r>
              <a:rPr lang="hu-HU" sz="2800" i="1" dirty="0" smtClean="0"/>
              <a:t>térben</a:t>
            </a:r>
            <a:r>
              <a:rPr lang="hu-HU" sz="2800" dirty="0" smtClean="0"/>
              <a:t> </a:t>
            </a:r>
            <a:r>
              <a:rPr lang="hu-HU" sz="2800" b="1" dirty="0"/>
              <a:t>csak az első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dirty="0"/>
              <a:t> komponenst tartjuk meg</a:t>
            </a:r>
            <a:r>
              <a:rPr lang="hu-HU" sz="2800" dirty="0"/>
              <a:t>, a többit eldobjuk – így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-nek egy </a:t>
            </a:r>
            <a:r>
              <a:rPr lang="hu-HU" sz="2800" b="1" dirty="0"/>
              <a:t>közelítését </a:t>
            </a:r>
            <a:r>
              <a:rPr lang="hu-HU" sz="2800" dirty="0"/>
              <a:t>kapjuk</a:t>
            </a:r>
          </a:p>
          <a:p>
            <a:endParaRPr lang="hu-H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780928"/>
            <a:ext cx="666667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Alapötlet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42725"/>
            <a:ext cx="11247040" cy="4525963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/>
              <a:t>eredeti jellemzők közvetlen használata helyett a tanítópéldákat egy új jellemzőtérbe transzformáljuk</a:t>
            </a:r>
          </a:p>
          <a:p>
            <a:r>
              <a:rPr lang="hu-HU" sz="2800" dirty="0"/>
              <a:t>Hasonlóan az SVM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l-GR" sz="2800" dirty="0"/>
              <a:t> </a:t>
            </a:r>
            <a:r>
              <a:rPr lang="hu-HU" sz="2800" dirty="0" smtClean="0"/>
              <a:t>függvényéhez</a:t>
            </a:r>
            <a:r>
              <a:rPr lang="hu-HU" sz="2800" dirty="0"/>
              <a:t>, az eredeti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jellemzővektorból létrehozunk egy új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dirty="0"/>
              <a:t> </a:t>
            </a:r>
            <a:r>
              <a:rPr lang="hu-HU" sz="2800" dirty="0" smtClean="0"/>
              <a:t>jellemzővektort</a:t>
            </a:r>
          </a:p>
          <a:p>
            <a:pPr lvl="2"/>
            <a:endParaRPr lang="hu-HU" sz="2000" dirty="0" smtClean="0"/>
          </a:p>
          <a:p>
            <a:pPr lvl="2"/>
            <a:endParaRPr lang="hu-HU" sz="2000" dirty="0"/>
          </a:p>
          <a:p>
            <a:pPr marL="0" indent="0">
              <a:buNone/>
            </a:pPr>
            <a:r>
              <a:rPr lang="hu-HU" sz="2800" dirty="0" smtClean="0"/>
              <a:t> 					</a:t>
            </a:r>
            <a:r>
              <a:rPr lang="hu-HU" sz="2800" dirty="0"/>
              <a:t> </a:t>
            </a:r>
            <a:r>
              <a:rPr lang="hu-HU" sz="2800" dirty="0" smtClean="0"/>
              <a:t>       Például:</a:t>
            </a:r>
            <a:endParaRPr lang="hu-HU" sz="2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400912"/>
            <a:ext cx="4215098" cy="152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400912"/>
            <a:ext cx="3432429" cy="142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4200" dirty="0" smtClean="0">
                <a:solidFill>
                  <a:schemeClr val="tx1"/>
                </a:solidFill>
              </a:rPr>
              <a:t>A PCA főkomponensei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Az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/>
              <a:t> komponensek lesznek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főkomponensei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/>
              <a:t> minél nagyobb, a közelítés annál pontosabb</a:t>
            </a:r>
          </a:p>
          <a:p>
            <a:r>
              <a:rPr lang="hu-HU" sz="2800" dirty="0"/>
              <a:t>A komponensek fontossági sorrendbe vannak rendezve, a legfontosabb komponens áll </a:t>
            </a:r>
            <a:r>
              <a:rPr lang="hu-HU" sz="2800" dirty="0" smtClean="0"/>
              <a:t>legelöl</a:t>
            </a:r>
            <a:endParaRPr lang="hu-HU" sz="2800" dirty="0"/>
          </a:p>
          <a:p>
            <a:r>
              <a:rPr lang="hu-HU" sz="2800" dirty="0"/>
              <a:t>A PCA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legfontosabb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/>
              <a:t> komponensét tartja meg, így állítja elő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egy </a:t>
            </a:r>
            <a:r>
              <a:rPr lang="hu-HU" sz="2800" b="1" dirty="0"/>
              <a:t>közelítését</a:t>
            </a:r>
          </a:p>
          <a:p>
            <a:endParaRPr lang="en-US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287871"/>
            <a:ext cx="666667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3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Az adatok transzformálása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11391056" cy="4525963"/>
          </a:xfrm>
        </p:spPr>
        <p:txBody>
          <a:bodyPr/>
          <a:lstStyle/>
          <a:p>
            <a:r>
              <a:rPr lang="hu-HU" sz="2800" dirty="0" smtClean="0"/>
              <a:t>Hogyan </a:t>
            </a:r>
            <a:r>
              <a:rPr lang="hu-HU" sz="2800" dirty="0"/>
              <a:t>transzformálhatjuk az adatainkat az új </a:t>
            </a:r>
            <a:r>
              <a:rPr lang="hu-HU" sz="2800" dirty="0" smtClean="0"/>
              <a:t>jellemzőtérbe?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A lineáris transzformáció mátrixa legyen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[ e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/>
              <a:t>Az egyes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 smtClean="0"/>
              <a:t> </a:t>
            </a:r>
            <a:r>
              <a:rPr lang="hu-HU" sz="2800" dirty="0"/>
              <a:t>adatpontok így </a:t>
            </a:r>
            <a:r>
              <a:rPr lang="hu-HU" sz="2800" dirty="0" smtClean="0"/>
              <a:t>transzformálhatók</a:t>
            </a:r>
            <a:r>
              <a:rPr lang="hu-HU" sz="2800" dirty="0"/>
              <a:t>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Ex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/>
              <a:t>Ezután az eredeti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 err="1"/>
              <a:t>-dimenziós</a:t>
            </a:r>
            <a:r>
              <a:rPr lang="hu-HU" sz="2800" dirty="0"/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jellemzővektor helyett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err="1"/>
              <a:t>-dimenziós</a:t>
            </a:r>
            <a:r>
              <a:rPr lang="hu-HU" sz="2800" dirty="0"/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dirty="0"/>
              <a:t> jellemzővektort használjuk</a:t>
            </a:r>
          </a:p>
          <a:p>
            <a:pPr lvl="1"/>
            <a:r>
              <a:rPr lang="hu-HU" sz="2400" dirty="0"/>
              <a:t>A műveletet bármilyen gépi tanulási módszer előtt elvégezhetjük, mint </a:t>
            </a:r>
            <a:r>
              <a:rPr lang="hu-HU" sz="2400" dirty="0" err="1" smtClean="0"/>
              <a:t>előfeldolgozási</a:t>
            </a:r>
            <a:r>
              <a:rPr lang="hu-HU" sz="2400" dirty="0" smtClean="0"/>
              <a:t> lépést</a:t>
            </a:r>
            <a:endParaRPr lang="hu-HU" sz="2400" dirty="0"/>
          </a:p>
          <a:p>
            <a:endParaRPr lang="hu-H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712689"/>
            <a:ext cx="6541003" cy="135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Az adatok transzformálása</a:t>
            </a:r>
            <a:r>
              <a:rPr lang="en-US" altLang="hu-HU" dirty="0" smtClean="0">
                <a:solidFill>
                  <a:schemeClr val="tx1"/>
                </a:solidFill>
              </a:rPr>
              <a:t>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6060352" cy="4525963"/>
          </a:xfrm>
        </p:spPr>
        <p:txBody>
          <a:bodyPr/>
          <a:lstStyle/>
          <a:p>
            <a:r>
              <a:rPr lang="hu-HU" sz="2800" dirty="0" smtClean="0"/>
              <a:t>Mátrixszorzás!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 smtClean="0"/>
              <a:t> mérete: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x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/>
              <a:t>Egy adatpont mérete: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x 1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dirty="0" smtClean="0"/>
              <a:t> mérete (eredetileg) 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x d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dirty="0" smtClean="0"/>
              <a:t> mérete (csak a főkomponensek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megtartása után) 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d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hu-HU" sz="2800" dirty="0" smtClean="0"/>
              <a:t> mérete: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/>
              <a:t>Megvalósítástól függően    lehetnek a </a:t>
            </a:r>
            <a:r>
              <a:rPr lang="hu-HU" sz="2800" dirty="0" err="1" smtClean="0"/>
              <a:t>matrix</a:t>
            </a:r>
            <a:r>
              <a:rPr lang="en-US" sz="2800" dirty="0" smtClean="0"/>
              <a:t>-</a:t>
            </a:r>
            <a:r>
              <a:rPr lang="hu-HU" sz="2800" dirty="0" smtClean="0"/>
              <a:t>méretek    fordítva is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635" y="4014086"/>
            <a:ext cx="5852029" cy="252940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04" y="1417498"/>
            <a:ext cx="345849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gyenes összekötő nyíllal 11"/>
          <p:cNvCxnSpPr/>
          <p:nvPr/>
        </p:nvCxnSpPr>
        <p:spPr>
          <a:xfrm flipV="1">
            <a:off x="4786064" y="2543559"/>
            <a:ext cx="3780420" cy="13222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5303912" y="2101574"/>
            <a:ext cx="4824536" cy="336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3719736" y="2437908"/>
            <a:ext cx="7344816" cy="1989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2711624" y="5722715"/>
            <a:ext cx="3312368" cy="1323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PCA – összefoglalás</a:t>
            </a:r>
            <a:endParaRPr lang="hu-H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124744"/>
            <a:ext cx="769702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A dimenziószám meghatározása </a:t>
            </a:r>
            <a:r>
              <a:rPr lang="en-US" altLang="hu-HU" dirty="0" smtClean="0">
                <a:solidFill>
                  <a:schemeClr val="tx1"/>
                </a:solidFill>
              </a:rPr>
              <a:t>#1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494512" cy="4525963"/>
          </a:xfrm>
        </p:spPr>
        <p:txBody>
          <a:bodyPr/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 smtClean="0"/>
              <a:t> dimenziós jellemzőteret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 dimenziósra transzformálunk (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/>
              <a:t> &lt;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/>
              <a:t>)</a:t>
            </a:r>
          </a:p>
          <a:p>
            <a:r>
              <a:rPr lang="hu-HU" sz="2800" dirty="0" smtClean="0"/>
              <a:t>Hogyan érdemes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-t kiválasztani?</a:t>
            </a:r>
          </a:p>
          <a:p>
            <a:r>
              <a:rPr lang="hu-HU" sz="2800" dirty="0" smtClean="0"/>
              <a:t>Ötlet: a sajátvektorok mellett a sajátértékeket is megkapjuk</a:t>
            </a:r>
          </a:p>
          <a:p>
            <a:pPr lvl="1"/>
            <a:r>
              <a:rPr lang="hu-HU" sz="2400" dirty="0" smtClean="0"/>
              <a:t>Ezek szerint rendezzük (csökkenő) sorrendbe a sajátvektorokat is</a:t>
            </a:r>
          </a:p>
          <a:p>
            <a:pPr lvl="1"/>
            <a:r>
              <a:rPr lang="hu-HU" sz="2400" dirty="0" smtClean="0"/>
              <a:t>Ezeket szokás úgy tekinteni, mint az információtartalom (adatvariancia) mennyiségé</a:t>
            </a:r>
            <a:r>
              <a:rPr lang="en-US" sz="2400" dirty="0" smtClean="0"/>
              <a:t>t </a:t>
            </a:r>
            <a:r>
              <a:rPr lang="hu-HU" sz="2400" dirty="0" smtClean="0"/>
              <a:t>kifejező értékeket</a:t>
            </a:r>
            <a:endParaRPr lang="en-US" sz="24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3262672"/>
            <a:ext cx="5439253" cy="28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A dimenziószám meghatározása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510736" cy="4525963"/>
          </a:xfrm>
        </p:spPr>
        <p:txBody>
          <a:bodyPr/>
          <a:lstStyle/>
          <a:p>
            <a:r>
              <a:rPr lang="hu-HU" sz="2800" dirty="0" smtClean="0"/>
              <a:t>Megoldás: annyi sajátértéket (és </a:t>
            </a:r>
            <a:r>
              <a:rPr lang="hu-HU" sz="2800" dirty="0" err="1" smtClean="0"/>
              <a:t>-vektort</a:t>
            </a:r>
            <a:r>
              <a:rPr lang="hu-HU" sz="2800" dirty="0" smtClean="0"/>
              <a:t>) tartunk meg, amivel reprezentáljuk az eredeti információtartalom (adatvariancia) adott hányadát</a:t>
            </a:r>
          </a:p>
          <a:p>
            <a:pPr lvl="1"/>
            <a:r>
              <a:rPr lang="hu-HU" sz="2400" dirty="0" smtClean="0"/>
              <a:t>Az első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/>
              <a:t> sajátérték összege tegye ki az összes sajátérték összegének „nagy részét”</a:t>
            </a:r>
          </a:p>
          <a:p>
            <a:pPr lvl="1"/>
            <a:r>
              <a:rPr lang="hu-HU" sz="2400" dirty="0" smtClean="0"/>
              <a:t>Tipikusan használt értékek: 95%, 99%</a:t>
            </a:r>
          </a:p>
          <a:p>
            <a:r>
              <a:rPr lang="hu-HU" sz="2800" dirty="0" smtClean="0"/>
              <a:t>A „fölösleges” komponensek eldobása gyakorlatilag 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x d</a:t>
            </a:r>
            <a:r>
              <a:rPr lang="hu-HU" sz="2800" dirty="0" smtClean="0"/>
              <a:t> méretű mátrix megfelelő méretre (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x d</a:t>
            </a:r>
            <a:r>
              <a:rPr lang="hu-HU" sz="2800" dirty="0" smtClean="0"/>
              <a:t>) szabása</a:t>
            </a:r>
          </a:p>
          <a:p>
            <a:r>
              <a:rPr lang="hu-HU" sz="2800" dirty="0" smtClean="0"/>
              <a:t>A gyakorlatban PCA előtt standardizálni is szoktunk</a:t>
            </a:r>
            <a:endParaRPr lang="en-US" sz="28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3991764"/>
            <a:ext cx="3990250" cy="21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6638528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b="1" dirty="0"/>
              <a:t>PCA </a:t>
            </a:r>
            <a:r>
              <a:rPr lang="hu-HU" sz="2800" dirty="0"/>
              <a:t>a </a:t>
            </a:r>
            <a:r>
              <a:rPr lang="hu-HU" sz="2800" b="1" dirty="0"/>
              <a:t>maximális szórású </a:t>
            </a:r>
            <a:r>
              <a:rPr lang="hu-HU" sz="2800" dirty="0"/>
              <a:t>irányokat tartja meg</a:t>
            </a:r>
          </a:p>
          <a:p>
            <a:r>
              <a:rPr lang="hu-HU" sz="2800" dirty="0"/>
              <a:t>Viszont az </a:t>
            </a:r>
            <a:r>
              <a:rPr lang="hu-HU" sz="2800" b="1" dirty="0"/>
              <a:t>osztálycímkéket</a:t>
            </a:r>
            <a:r>
              <a:rPr lang="hu-HU" sz="2800" dirty="0"/>
              <a:t> egyáltalán </a:t>
            </a:r>
            <a:r>
              <a:rPr lang="hu-HU" sz="2800" b="1" dirty="0"/>
              <a:t>nem veszi </a:t>
            </a:r>
            <a:r>
              <a:rPr lang="hu-HU" sz="2800" dirty="0"/>
              <a:t>figyelembe</a:t>
            </a:r>
          </a:p>
          <a:p>
            <a:r>
              <a:rPr lang="hu-HU" sz="2800" dirty="0"/>
              <a:t>A maximális szórású irányok nem feltétlenül </a:t>
            </a:r>
            <a:r>
              <a:rPr lang="hu-HU" sz="2800" dirty="0" smtClean="0"/>
              <a:t>hasznosak </a:t>
            </a:r>
            <a:r>
              <a:rPr lang="hu-HU" sz="2800" dirty="0"/>
              <a:t>az osztályok elválasztása </a:t>
            </a:r>
            <a:r>
              <a:rPr lang="hu-HU" sz="2800" dirty="0" smtClean="0"/>
              <a:t>szempontjából, pl.:</a:t>
            </a:r>
            <a:endParaRPr lang="hu-HU" sz="2800" dirty="0"/>
          </a:p>
          <a:p>
            <a:endParaRPr lang="hu-HU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3800" dirty="0" err="1">
                <a:solidFill>
                  <a:schemeClr val="tx1"/>
                </a:solidFill>
              </a:rPr>
              <a:t>Lineáris</a:t>
            </a:r>
            <a:r>
              <a:rPr lang="en-US" altLang="hu-HU" sz="3800" dirty="0">
                <a:solidFill>
                  <a:schemeClr val="tx1"/>
                </a:solidFill>
              </a:rPr>
              <a:t> </a:t>
            </a:r>
            <a:r>
              <a:rPr lang="en-US" altLang="hu-HU" sz="3800" dirty="0" err="1">
                <a:solidFill>
                  <a:schemeClr val="tx1"/>
                </a:solidFill>
              </a:rPr>
              <a:t>diszkriminánselemzés</a:t>
            </a:r>
            <a:r>
              <a:rPr lang="en-US" altLang="hu-HU" sz="3800" dirty="0">
                <a:solidFill>
                  <a:schemeClr val="tx1"/>
                </a:solidFill>
              </a:rPr>
              <a:t> (LDA</a:t>
            </a:r>
            <a:r>
              <a:rPr lang="en-US" altLang="hu-HU" sz="3800" dirty="0" smtClean="0">
                <a:solidFill>
                  <a:schemeClr val="tx1"/>
                </a:solidFill>
              </a:rPr>
              <a:t>)</a:t>
            </a:r>
            <a:r>
              <a:rPr lang="hu-HU" altLang="hu-HU" sz="3800" dirty="0" smtClean="0">
                <a:solidFill>
                  <a:schemeClr val="tx1"/>
                </a:solidFill>
              </a:rPr>
              <a:t> motivációja</a:t>
            </a:r>
            <a:endParaRPr lang="hu-HU" sz="3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509120"/>
            <a:ext cx="662442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124744"/>
            <a:ext cx="454594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0"/>
          <a:stretch/>
        </p:blipFill>
        <p:spPr>
          <a:xfrm>
            <a:off x="7979320" y="993898"/>
            <a:ext cx="2797200" cy="308317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5918448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lineáris </a:t>
            </a:r>
            <a:r>
              <a:rPr lang="hu-HU" sz="2800" dirty="0" err="1"/>
              <a:t>diszkriminánselemzés</a:t>
            </a:r>
            <a:r>
              <a:rPr lang="hu-HU" sz="2800" dirty="0"/>
              <a:t> </a:t>
            </a:r>
            <a:r>
              <a:rPr lang="hu-HU" sz="2800" dirty="0" smtClean="0"/>
              <a:t>olyan </a:t>
            </a:r>
            <a:r>
              <a:rPr lang="hu-HU" sz="2800" dirty="0"/>
              <a:t>projekciós irányt keres, ami segít a két osztály szétválasztásában</a:t>
            </a:r>
          </a:p>
          <a:p>
            <a:pPr lvl="1"/>
            <a:r>
              <a:rPr lang="hu-HU" sz="2400" dirty="0"/>
              <a:t>A PCA felügyelet nélküli jellemzőtér-transzformációs módszer (nem használ osztálycímkét)</a:t>
            </a:r>
          </a:p>
          <a:p>
            <a:pPr lvl="1"/>
            <a:r>
              <a:rPr lang="hu-HU" sz="2400" dirty="0"/>
              <a:t>Az LDA felügyelt jellemzőtér-transzformációs módszer (figyelembe veszi az címkéket</a:t>
            </a:r>
            <a:r>
              <a:rPr lang="hu-HU" sz="2400" dirty="0" smtClean="0"/>
              <a:t>)</a:t>
            </a:r>
          </a:p>
          <a:p>
            <a:pPr lvl="1"/>
            <a:r>
              <a:rPr lang="hu-HU" sz="2400" dirty="0" smtClean="0"/>
              <a:t>Az LDA kétosztályos </a:t>
            </a:r>
            <a:r>
              <a:rPr lang="hu-HU" sz="2400" dirty="0"/>
              <a:t>esetben </a:t>
            </a:r>
            <a:r>
              <a:rPr lang="hu-HU" sz="2400" dirty="0" err="1"/>
              <a:t>Fisher</a:t>
            </a:r>
            <a:r>
              <a:rPr lang="hu-HU" sz="2400" dirty="0"/>
              <a:t> lineáris </a:t>
            </a:r>
            <a:r>
              <a:rPr lang="hu-HU" sz="2400" dirty="0" err="1"/>
              <a:t>diszriminánsaként</a:t>
            </a:r>
            <a:r>
              <a:rPr lang="hu-HU" sz="2400" dirty="0"/>
              <a:t> is </a:t>
            </a:r>
            <a:r>
              <a:rPr lang="hu-HU" sz="2400" dirty="0" smtClean="0"/>
              <a:t>ismert</a:t>
            </a:r>
            <a:endParaRPr lang="hu-HU" sz="2400" dirty="0"/>
          </a:p>
          <a:p>
            <a:endParaRPr lang="hu-HU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Lineáris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diszkriminánselemzés</a:t>
            </a:r>
            <a:r>
              <a:rPr lang="en-US" altLang="hu-HU" dirty="0">
                <a:solidFill>
                  <a:schemeClr val="tx1"/>
                </a:solidFill>
              </a:rPr>
              <a:t> (LDA</a:t>
            </a:r>
            <a:r>
              <a:rPr lang="en-US" altLang="hu-HU" dirty="0" smtClean="0">
                <a:solidFill>
                  <a:schemeClr val="tx1"/>
                </a:solidFill>
              </a:rPr>
              <a:t>)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8" r="-42028"/>
          <a:stretch/>
        </p:blipFill>
        <p:spPr>
          <a:xfrm>
            <a:off x="7560000" y="3645024"/>
            <a:ext cx="6054603" cy="30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11319048" cy="4525963"/>
          </a:xfrm>
        </p:spPr>
        <p:txBody>
          <a:bodyPr/>
          <a:lstStyle/>
          <a:p>
            <a:r>
              <a:rPr lang="hu-HU" sz="2800" dirty="0" smtClean="0"/>
              <a:t>Olyan </a:t>
            </a:r>
            <a:r>
              <a:rPr lang="hu-HU" sz="2800" dirty="0"/>
              <a:t>vetítési irányt keresünk, amely mentén a két osztály címkéi jól elválaszthatók</a:t>
            </a:r>
          </a:p>
          <a:p>
            <a:r>
              <a:rPr lang="hu-HU" sz="2800" dirty="0"/>
              <a:t>Példa (2 változó, 2 osztály):</a:t>
            </a:r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Hogyan mérhetjük, hogy a két osztály vetülete mennyire válik el?</a:t>
            </a:r>
          </a:p>
          <a:p>
            <a:pPr lvl="1"/>
            <a:r>
              <a:rPr lang="hu-HU" sz="2400" dirty="0"/>
              <a:t>Próbáljuk a levetített osztályok </a:t>
            </a:r>
            <a:r>
              <a:rPr lang="el-GR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dirty="0" smtClean="0"/>
              <a:t> </a:t>
            </a:r>
            <a:r>
              <a:rPr lang="hu-HU" sz="2400" dirty="0"/>
              <a:t>és </a:t>
            </a:r>
            <a:r>
              <a:rPr lang="el-GR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alt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dirty="0" smtClean="0"/>
              <a:t> </a:t>
            </a:r>
            <a:r>
              <a:rPr lang="hu-HU" sz="2400" dirty="0"/>
              <a:t>átlagának távolságát </a:t>
            </a:r>
            <a:r>
              <a:rPr lang="hu-HU" sz="2400" dirty="0" smtClean="0"/>
              <a:t>használni</a:t>
            </a:r>
            <a:endParaRPr lang="hu-HU" sz="2400" dirty="0"/>
          </a:p>
          <a:p>
            <a:pPr lvl="1"/>
            <a:r>
              <a:rPr lang="hu-HU" sz="2400" dirty="0"/>
              <a:t>Ez képlettel így </a:t>
            </a:r>
            <a:r>
              <a:rPr lang="hu-HU" sz="2400" dirty="0" smtClean="0"/>
              <a:t>írható le:</a:t>
            </a:r>
            <a:endParaRPr lang="hu-HU" sz="2400" dirty="0"/>
          </a:p>
          <a:p>
            <a:endParaRPr lang="hu-HU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LDA – alapötlet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772816"/>
            <a:ext cx="63128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48734"/>
              </p:ext>
            </p:extLst>
          </p:nvPr>
        </p:nvGraphicFramePr>
        <p:xfrm>
          <a:off x="5023867" y="5558308"/>
          <a:ext cx="10001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Equation" r:id="rId4" imgW="507960" imgH="253800" progId="Equation.3">
                  <p:embed/>
                </p:oleObj>
              </mc:Choice>
              <mc:Fallback>
                <p:oleObj name="Equation" r:id="rId4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3867" y="5558308"/>
                        <a:ext cx="1000125" cy="5349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0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LDA –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hu-HU" sz="2800" dirty="0" smtClean="0"/>
              <a:t>Mennyire méri </a:t>
            </a:r>
            <a:r>
              <a:rPr lang="hu-HU" sz="2800" dirty="0"/>
              <a:t>jól            </a:t>
            </a:r>
            <a:br>
              <a:rPr lang="hu-HU" sz="2800" dirty="0"/>
            </a:br>
            <a:r>
              <a:rPr lang="hu-HU" sz="2800" dirty="0" smtClean="0"/>
              <a:t>az </a:t>
            </a:r>
            <a:r>
              <a:rPr lang="hu-HU" sz="2800" dirty="0"/>
              <a:t>osztályok elválaszthatóságát? </a:t>
            </a:r>
          </a:p>
          <a:p>
            <a:r>
              <a:rPr lang="hu-HU" sz="2800" dirty="0" smtClean="0"/>
              <a:t>A példában </a:t>
            </a:r>
            <a:r>
              <a:rPr lang="hu-HU" sz="2800" dirty="0"/>
              <a:t>a függőleges tengelyre </a:t>
            </a:r>
            <a:br>
              <a:rPr lang="hu-HU" sz="2800" dirty="0"/>
            </a:br>
            <a:r>
              <a:rPr lang="hu-HU" sz="2800" dirty="0" smtClean="0"/>
              <a:t>vetítve jobban elválaszthatóak </a:t>
            </a:r>
            <a:r>
              <a:rPr lang="hu-HU" sz="2800" dirty="0"/>
              <a:t>az </a:t>
            </a:r>
            <a:br>
              <a:rPr lang="hu-HU" sz="2800" dirty="0"/>
            </a:br>
            <a:r>
              <a:rPr lang="hu-HU" sz="2800" dirty="0" smtClean="0"/>
              <a:t>osztályok</a:t>
            </a:r>
            <a:r>
              <a:rPr lang="hu-HU" sz="2800" dirty="0"/>
              <a:t>, mint a vízszintes tengelyre </a:t>
            </a:r>
            <a:br>
              <a:rPr lang="hu-HU" sz="2800" dirty="0"/>
            </a:br>
            <a:r>
              <a:rPr lang="hu-HU" sz="2800" dirty="0" smtClean="0"/>
              <a:t>vetítve</a:t>
            </a:r>
          </a:p>
          <a:p>
            <a:pPr lvl="1"/>
            <a:r>
              <a:rPr lang="hu-HU" sz="2400" dirty="0" smtClean="0"/>
              <a:t>Pedig             az </a:t>
            </a:r>
            <a:r>
              <a:rPr lang="hu-HU" sz="2400" dirty="0"/>
              <a:t>utóbbi esetben </a:t>
            </a:r>
            <a:r>
              <a:rPr lang="hu-HU" sz="2400" dirty="0" smtClean="0"/>
              <a:t>nagyobb!</a:t>
            </a:r>
            <a:endParaRPr lang="hu-HU" sz="2400" dirty="0"/>
          </a:p>
          <a:p>
            <a:r>
              <a:rPr lang="hu-HU" sz="2800" dirty="0" smtClean="0"/>
              <a:t>Az </a:t>
            </a:r>
            <a:r>
              <a:rPr lang="hu-HU" sz="2800" dirty="0"/>
              <a:t>osztályok szórását is figyelembe </a:t>
            </a:r>
            <a:r>
              <a:rPr lang="hu-HU" sz="2800" dirty="0" smtClean="0"/>
              <a:t>kellene </a:t>
            </a:r>
            <a:r>
              <a:rPr lang="hu-HU" sz="2800" dirty="0"/>
              <a:t>vennünk!</a:t>
            </a:r>
          </a:p>
          <a:p>
            <a:pPr lvl="1"/>
            <a:r>
              <a:rPr lang="hu-HU" sz="2400" dirty="0"/>
              <a:t>Mindkét osztálynak nagyobb a szórása a vízszintes, mint a függőleges tengely mentén</a:t>
            </a:r>
          </a:p>
          <a:p>
            <a:endParaRPr lang="hu-HU" sz="2800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9952"/>
              </p:ext>
            </p:extLst>
          </p:nvPr>
        </p:nvGraphicFramePr>
        <p:xfrm>
          <a:off x="3863752" y="1268760"/>
          <a:ext cx="10001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7" name="Equation" r:id="rId3" imgW="507960" imgH="253800" progId="Equation.3">
                  <p:embed/>
                </p:oleObj>
              </mc:Choice>
              <mc:Fallback>
                <p:oleObj name="Equation" r:id="rId3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752" y="1268760"/>
                        <a:ext cx="1000125" cy="5349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76555"/>
              </p:ext>
            </p:extLst>
          </p:nvPr>
        </p:nvGraphicFramePr>
        <p:xfrm>
          <a:off x="2279576" y="4005064"/>
          <a:ext cx="10001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8" name="Equation" r:id="rId5" imgW="507960" imgH="253800" progId="Equation.3">
                  <p:embed/>
                </p:oleObj>
              </mc:Choice>
              <mc:Fallback>
                <p:oleObj name="Equation" r:id="rId5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4005064"/>
                        <a:ext cx="1000125" cy="5349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124744"/>
            <a:ext cx="4707929" cy="295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Célok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350496" cy="4525963"/>
          </a:xfrm>
        </p:spPr>
        <p:txBody>
          <a:bodyPr/>
          <a:lstStyle/>
          <a:p>
            <a:r>
              <a:rPr lang="en-US" sz="2800" dirty="0" smtClean="0"/>
              <a:t>1) </a:t>
            </a:r>
            <a:r>
              <a:rPr lang="hu-HU" sz="2800" dirty="0" smtClean="0"/>
              <a:t>Csökkenjen </a:t>
            </a:r>
            <a:r>
              <a:rPr lang="hu-HU" sz="2800" dirty="0"/>
              <a:t>a jellemzők száma, azaz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400" dirty="0"/>
              <a:t>A tanulás gyorsabb </a:t>
            </a:r>
            <a:r>
              <a:rPr lang="hu-HU" sz="2400" dirty="0" smtClean="0"/>
              <a:t>lesz</a:t>
            </a:r>
            <a:endParaRPr lang="en-US" sz="2400" dirty="0" smtClean="0"/>
          </a:p>
          <a:p>
            <a:pPr lvl="1"/>
            <a:r>
              <a:rPr lang="en-US" sz="2400" dirty="0" smtClean="0"/>
              <a:t>S</a:t>
            </a:r>
            <a:r>
              <a:rPr lang="hu-HU" sz="2400" dirty="0" err="1" smtClean="0"/>
              <a:t>egít</a:t>
            </a:r>
            <a:r>
              <a:rPr lang="hu-HU" sz="2400" dirty="0" smtClean="0"/>
              <a:t> </a:t>
            </a:r>
            <a:r>
              <a:rPr lang="hu-HU" sz="2400" dirty="0"/>
              <a:t>elkerülni a </a:t>
            </a:r>
            <a:r>
              <a:rPr lang="hu-HU" sz="2400" dirty="0" smtClean="0"/>
              <a:t>„</a:t>
            </a:r>
            <a:r>
              <a:rPr lang="hu-HU" sz="2400" dirty="0" err="1" smtClean="0"/>
              <a:t>dimenzionalitás</a:t>
            </a:r>
            <a:r>
              <a:rPr lang="hu-HU" sz="2400" dirty="0" smtClean="0"/>
              <a:t> </a:t>
            </a:r>
            <a:r>
              <a:rPr lang="hu-HU" sz="2400" dirty="0"/>
              <a:t>átkát”</a:t>
            </a:r>
          </a:p>
          <a:p>
            <a:r>
              <a:rPr lang="hu-HU" sz="2800" dirty="0" smtClean="0"/>
              <a:t>2) Igyekszünk </a:t>
            </a:r>
            <a:r>
              <a:rPr lang="hu-HU" sz="2800" dirty="0"/>
              <a:t>megtartani a fontos információkat és </a:t>
            </a:r>
            <a:r>
              <a:rPr lang="hu-HU" sz="2800" dirty="0" smtClean="0"/>
              <a:t>eldobni, </a:t>
            </a:r>
            <a:r>
              <a:rPr lang="hu-HU" sz="2800" dirty="0"/>
              <a:t>ami lényegtelen</a:t>
            </a:r>
          </a:p>
          <a:p>
            <a:pPr lvl="1"/>
            <a:r>
              <a:rPr lang="hu-HU" sz="2400" dirty="0"/>
              <a:t>Ezzel remélhetőleg segítjük a későbbi gépi tanulási lépést</a:t>
            </a:r>
          </a:p>
          <a:p>
            <a:r>
              <a:rPr lang="hu-HU" sz="2800" dirty="0" smtClean="0"/>
              <a:t>Most csak </a:t>
            </a:r>
            <a:r>
              <a:rPr lang="hu-HU" sz="2800" dirty="0"/>
              <a:t>lineáris transzformációkról esik szó</a:t>
            </a:r>
          </a:p>
          <a:p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36" y="3717032"/>
            <a:ext cx="5341339" cy="24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LDA – </a:t>
            </a:r>
            <a:r>
              <a:rPr lang="en-US" altLang="hu-HU" dirty="0" err="1">
                <a:solidFill>
                  <a:schemeClr val="tx1"/>
                </a:solidFill>
              </a:rPr>
              <a:t>formalizálás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smtClean="0">
                <a:solidFill>
                  <a:schemeClr val="tx1"/>
                </a:solidFill>
              </a:rPr>
              <a:t>két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osztályra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896544"/>
          </a:xfrm>
        </p:spPr>
        <p:txBody>
          <a:bodyPr/>
          <a:lstStyle/>
          <a:p>
            <a:r>
              <a:rPr lang="hu-HU" sz="2800" dirty="0" smtClean="0"/>
              <a:t>Olyan </a:t>
            </a:r>
            <a:r>
              <a:rPr lang="hu-HU" sz="2800" dirty="0"/>
              <a:t>irányt keresünk, amely egyszerre </a:t>
            </a:r>
            <a:r>
              <a:rPr lang="hu-HU" sz="2800" b="1" dirty="0"/>
              <a:t>maximalizálja </a:t>
            </a:r>
            <a:r>
              <a:rPr lang="hu-HU" sz="2800" dirty="0"/>
              <a:t>az osztályok </a:t>
            </a:r>
            <a:r>
              <a:rPr lang="hu-HU" sz="2800" b="1" dirty="0"/>
              <a:t>átlagának távolságát </a:t>
            </a:r>
            <a:r>
              <a:rPr lang="hu-HU" sz="2800" dirty="0"/>
              <a:t>és </a:t>
            </a:r>
            <a:r>
              <a:rPr lang="hu-HU" sz="2800" b="1" dirty="0"/>
              <a:t>minimalizálja </a:t>
            </a:r>
            <a:r>
              <a:rPr lang="hu-HU" sz="2800" dirty="0"/>
              <a:t>az </a:t>
            </a:r>
            <a:r>
              <a:rPr lang="hu-HU" sz="2800" dirty="0" smtClean="0"/>
              <a:t>osztályok </a:t>
            </a:r>
            <a:r>
              <a:rPr lang="hu-HU" sz="2800" b="1" dirty="0"/>
              <a:t>szórását</a:t>
            </a:r>
          </a:p>
          <a:p>
            <a:r>
              <a:rPr lang="hu-HU" sz="2800" dirty="0"/>
              <a:t>Jelölje </a:t>
            </a:r>
            <a:r>
              <a:rPr lang="en-US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/>
              <a:t> </a:t>
            </a:r>
            <a:r>
              <a:rPr lang="hu-HU" sz="2800" dirty="0"/>
              <a:t>a levetített tanítópéldákat</a:t>
            </a:r>
          </a:p>
          <a:p>
            <a:r>
              <a:rPr lang="hu-HU" sz="2800" dirty="0"/>
              <a:t>Definiáljuk a két levetített osztály szórását így:</a:t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(csak egy konstans szorzóban tér el a valódi szórástól)</a:t>
            </a:r>
          </a:p>
          <a:p>
            <a:r>
              <a:rPr lang="hu-HU" sz="2800" dirty="0"/>
              <a:t>A </a:t>
            </a:r>
            <a:r>
              <a:rPr lang="hu-HU" sz="2800" dirty="0" err="1"/>
              <a:t>Fisher-féle</a:t>
            </a:r>
            <a:r>
              <a:rPr lang="hu-HU" sz="2800" dirty="0"/>
              <a:t> lineáris diszkrimináns olyan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dirty="0" smtClean="0"/>
              <a:t> </a:t>
            </a:r>
            <a:r>
              <a:rPr lang="hu-HU" sz="2800" dirty="0"/>
              <a:t>vetítési irányt keres, amely </a:t>
            </a:r>
            <a:r>
              <a:rPr lang="hu-HU" sz="2800" dirty="0" smtClean="0"/>
              <a:t>maximalizálja 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J(v)</a:t>
            </a:r>
            <a:r>
              <a:rPr lang="en-US" alt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/>
              <a:t>-</a:t>
            </a:r>
            <a:r>
              <a:rPr lang="hu-HU" sz="2800" dirty="0" err="1"/>
              <a:t>t</a:t>
            </a:r>
            <a:r>
              <a:rPr lang="hu-HU" sz="2800" dirty="0"/>
              <a:t>:</a:t>
            </a:r>
          </a:p>
          <a:p>
            <a:endParaRPr lang="hu-HU" sz="16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75925"/>
              </p:ext>
            </p:extLst>
          </p:nvPr>
        </p:nvGraphicFramePr>
        <p:xfrm>
          <a:off x="5807968" y="4984274"/>
          <a:ext cx="20748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Equation" r:id="rId5" imgW="1054080" imgH="469800" progId="Equation.3">
                  <p:embed/>
                </p:oleObj>
              </mc:Choice>
              <mc:Fallback>
                <p:oleObj name="Equation" r:id="rId5" imgW="1054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968" y="4984274"/>
                        <a:ext cx="2074863" cy="989013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83786"/>
              </p:ext>
            </p:extLst>
          </p:nvPr>
        </p:nvGraphicFramePr>
        <p:xfrm>
          <a:off x="2428875" y="3316288"/>
          <a:ext cx="23510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Equation" r:id="rId7" imgW="1193760" imgH="380880" progId="Equation.3">
                  <p:embed/>
                </p:oleObj>
              </mc:Choice>
              <mc:Fallback>
                <p:oleObj name="Equation" r:id="rId7" imgW="11937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3316288"/>
                        <a:ext cx="2351088" cy="80168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876083"/>
              </p:ext>
            </p:extLst>
          </p:nvPr>
        </p:nvGraphicFramePr>
        <p:xfrm>
          <a:off x="5978525" y="3313113"/>
          <a:ext cx="24018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name="Equation" r:id="rId9" imgW="1218960" imgH="380880" progId="Equation.3">
                  <p:embed/>
                </p:oleObj>
              </mc:Choice>
              <mc:Fallback>
                <p:oleObj name="Equation" r:id="rId9" imgW="1218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3313113"/>
                        <a:ext cx="2401888" cy="80168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5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LDA – </a:t>
            </a:r>
            <a:r>
              <a:rPr lang="hu-HU" altLang="hu-HU" dirty="0" smtClean="0">
                <a:solidFill>
                  <a:schemeClr val="tx1"/>
                </a:solidFill>
              </a:rPr>
              <a:t>értelmezés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896544"/>
          </a:xfrm>
        </p:spPr>
        <p:txBody>
          <a:bodyPr/>
          <a:lstStyle/>
          <a:p>
            <a:r>
              <a:rPr lang="hu-HU" sz="2800" dirty="0" smtClean="0"/>
              <a:t>Ha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J(v)</a:t>
            </a:r>
            <a:r>
              <a:rPr lang="hu-HU" sz="2800" dirty="0" smtClean="0"/>
              <a:t> értéke nagy, akkor: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endParaRPr lang="hu-HU" sz="2800" dirty="0" smtClean="0"/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J(v)</a:t>
            </a:r>
            <a:r>
              <a:rPr lang="hu-HU" sz="2800" dirty="0" smtClean="0"/>
              <a:t> maximalizálásához fel kell írnunk a függvényt pontosan, majd egyszerűsítenünk, majd deriválnunk…</a:t>
            </a:r>
            <a:endParaRPr lang="en-US" sz="28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17819"/>
              </p:ext>
            </p:extLst>
          </p:nvPr>
        </p:nvGraphicFramePr>
        <p:xfrm>
          <a:off x="9520468" y="1199213"/>
          <a:ext cx="20748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4" name="Equation" r:id="rId5" imgW="1054080" imgH="469800" progId="Equation.3">
                  <p:embed/>
                </p:oleObj>
              </mc:Choice>
              <mc:Fallback>
                <p:oleObj name="Equation" r:id="rId5" imgW="1054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0468" y="1199213"/>
                        <a:ext cx="2074863" cy="9890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44823"/>
            <a:ext cx="7150188" cy="326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5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LDA – </a:t>
            </a:r>
            <a:r>
              <a:rPr lang="hu-HU" altLang="hu-HU" dirty="0" smtClean="0">
                <a:solidFill>
                  <a:schemeClr val="tx1"/>
                </a:solidFill>
              </a:rPr>
              <a:t>értelmezés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896544"/>
          </a:xfrm>
        </p:spPr>
        <p:txBody>
          <a:bodyPr/>
          <a:lstStyle/>
          <a:p>
            <a:r>
              <a:rPr lang="hu-HU" sz="2800" dirty="0" smtClean="0"/>
              <a:t>Ha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J(v)</a:t>
            </a:r>
            <a:r>
              <a:rPr lang="hu-HU" sz="2800" dirty="0" smtClean="0"/>
              <a:t> értéke nagy, akkor: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endParaRPr lang="hu-HU" sz="2800" dirty="0" smtClean="0"/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J(v)</a:t>
            </a:r>
            <a:r>
              <a:rPr lang="hu-HU" sz="2800" dirty="0" smtClean="0"/>
              <a:t> maximalizálásához fel kell írnunk a függvényt pontosan, majd egyszerűsítenünk, majd deriválnunk…</a:t>
            </a:r>
            <a:endParaRPr lang="en-US" sz="28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17819"/>
              </p:ext>
            </p:extLst>
          </p:nvPr>
        </p:nvGraphicFramePr>
        <p:xfrm>
          <a:off x="9520468" y="1199213"/>
          <a:ext cx="20748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7" name="Equation" r:id="rId5" imgW="1054080" imgH="469800" progId="Equation.3">
                  <p:embed/>
                </p:oleObj>
              </mc:Choice>
              <mc:Fallback>
                <p:oleObj name="Equation" r:id="rId5" imgW="1054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0468" y="1199213"/>
                        <a:ext cx="2074863" cy="9890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44823"/>
            <a:ext cx="7150188" cy="326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H="1">
            <a:off x="6744072" y="1478847"/>
            <a:ext cx="3456384" cy="4379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5015880" y="2064038"/>
            <a:ext cx="5427623" cy="18967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8904312" y="2073166"/>
            <a:ext cx="2089950" cy="17158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10272464" y="1199212"/>
            <a:ext cx="1309936" cy="5015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LDA – </a:t>
            </a:r>
            <a:r>
              <a:rPr lang="en-US" altLang="hu-HU" dirty="0" err="1">
                <a:solidFill>
                  <a:schemeClr val="tx1"/>
                </a:solidFill>
              </a:rPr>
              <a:t>levezetés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két osztály vetítés előtti szórásmátrixa: </a:t>
            </a:r>
          </a:p>
          <a:p>
            <a:endParaRPr lang="hu-HU" sz="2800" dirty="0"/>
          </a:p>
          <a:p>
            <a:pPr lvl="1"/>
            <a:endParaRPr lang="hu-HU" sz="2400" dirty="0" smtClean="0"/>
          </a:p>
          <a:p>
            <a:r>
              <a:rPr lang="hu-HU" sz="2800" dirty="0" smtClean="0"/>
              <a:t>Az „osztályon </a:t>
            </a:r>
            <a:r>
              <a:rPr lang="hu-HU" sz="2800" dirty="0"/>
              <a:t>belüli” szórásmátrix:</a:t>
            </a:r>
          </a:p>
          <a:p>
            <a:r>
              <a:rPr lang="hu-HU" sz="2800" dirty="0" smtClean="0"/>
              <a:t>Az „osztályok </a:t>
            </a:r>
            <a:r>
              <a:rPr lang="hu-HU" sz="2800" dirty="0"/>
              <a:t>közötti” szórásmátrix:</a:t>
            </a:r>
          </a:p>
          <a:p>
            <a:pPr lvl="1"/>
            <a:endParaRPr lang="hu-HU" sz="2400" dirty="0"/>
          </a:p>
          <a:p>
            <a:pPr lvl="1"/>
            <a:r>
              <a:rPr lang="hu-HU" sz="2400" dirty="0"/>
              <a:t>Ez az osztályok átlagának (vetítés előtti) távolságát méri</a:t>
            </a:r>
          </a:p>
          <a:p>
            <a:r>
              <a:rPr lang="hu-HU" sz="2800" dirty="0"/>
              <a:t>Levezethető, </a:t>
            </a:r>
            <a:r>
              <a:rPr lang="hu-HU" sz="2800" dirty="0" smtClean="0"/>
              <a:t>hogy:</a:t>
            </a:r>
          </a:p>
          <a:p>
            <a:pPr lvl="4"/>
            <a:endParaRPr lang="hu-HU" sz="1600" dirty="0"/>
          </a:p>
          <a:p>
            <a:r>
              <a:rPr lang="hu-HU" sz="2800" dirty="0" smtClean="0"/>
              <a:t>És:</a:t>
            </a:r>
            <a:endParaRPr lang="hu-HU" sz="2800" dirty="0"/>
          </a:p>
          <a:p>
            <a:endParaRPr lang="hu-HU" sz="24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18977"/>
              </p:ext>
            </p:extLst>
          </p:nvPr>
        </p:nvGraphicFramePr>
        <p:xfrm>
          <a:off x="1919536" y="1844824"/>
          <a:ext cx="32512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0" name="Equation" r:id="rId5" imgW="1650960" imgH="380880" progId="Equation.3">
                  <p:embed/>
                </p:oleObj>
              </mc:Choice>
              <mc:Fallback>
                <p:oleObj name="Equation" r:id="rId5" imgW="1650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1844824"/>
                        <a:ext cx="3251200" cy="80168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879733"/>
              </p:ext>
            </p:extLst>
          </p:nvPr>
        </p:nvGraphicFramePr>
        <p:xfrm>
          <a:off x="6182288" y="1851335"/>
          <a:ext cx="33512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1" name="Equation" r:id="rId7" imgW="1701720" imgH="380880" progId="Equation.3">
                  <p:embed/>
                </p:oleObj>
              </mc:Choice>
              <mc:Fallback>
                <p:oleObj name="Equation" r:id="rId7" imgW="17017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288" y="1851335"/>
                        <a:ext cx="3351213" cy="8016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211874"/>
              </p:ext>
            </p:extLst>
          </p:nvPr>
        </p:nvGraphicFramePr>
        <p:xfrm>
          <a:off x="6897688" y="3340100"/>
          <a:ext cx="33750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2" name="Equation" r:id="rId9" imgW="1714320" imgH="380880" progId="Equation.3">
                  <p:embed/>
                </p:oleObj>
              </mc:Choice>
              <mc:Fallback>
                <p:oleObj name="Equation" r:id="rId9" imgW="17143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3340100"/>
                        <a:ext cx="3375025" cy="8016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974410"/>
              </p:ext>
            </p:extLst>
          </p:nvPr>
        </p:nvGraphicFramePr>
        <p:xfrm>
          <a:off x="6888088" y="2809399"/>
          <a:ext cx="15255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3" name="Equation" r:id="rId11" imgW="774360" imgH="228600" progId="Equation.3">
                  <p:embed/>
                </p:oleObj>
              </mc:Choice>
              <mc:Fallback>
                <p:oleObj name="Equation" r:id="rId11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088" y="2809399"/>
                        <a:ext cx="1525587" cy="4810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945851"/>
              </p:ext>
            </p:extLst>
          </p:nvPr>
        </p:nvGraphicFramePr>
        <p:xfrm>
          <a:off x="6864507" y="4714255"/>
          <a:ext cx="22002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4" name="Equation" r:id="rId13" imgW="1117440" imgH="241200" progId="Equation.3">
                  <p:embed/>
                </p:oleObj>
              </mc:Choice>
              <mc:Fallback>
                <p:oleObj name="Equation" r:id="rId13" imgW="1117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507" y="4714255"/>
                        <a:ext cx="2200275" cy="508000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276557"/>
              </p:ext>
            </p:extLst>
          </p:nvPr>
        </p:nvGraphicFramePr>
        <p:xfrm>
          <a:off x="7104112" y="5441280"/>
          <a:ext cx="2025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5" name="Equation" r:id="rId15" imgW="1028520" imgH="241200" progId="Equation.3">
                  <p:embed/>
                </p:oleObj>
              </mc:Choice>
              <mc:Fallback>
                <p:oleObj name="Equation" r:id="rId15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12" y="5441280"/>
                        <a:ext cx="2025650" cy="508000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LDA – </a:t>
            </a:r>
            <a:r>
              <a:rPr lang="en-US" altLang="hu-HU" dirty="0" err="1" smtClean="0">
                <a:solidFill>
                  <a:schemeClr val="tx1"/>
                </a:solidFill>
              </a:rPr>
              <a:t>levezetés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12470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 smtClean="0"/>
              <a:t>A </a:t>
            </a:r>
            <a:r>
              <a:rPr lang="hu-HU" sz="2800" kern="0" dirty="0"/>
              <a:t>fenti jelölésekkel azt kapjuk, hogy</a:t>
            </a:r>
          </a:p>
          <a:p>
            <a:pPr lvl="2"/>
            <a:endParaRPr lang="hu-HU" sz="2000" kern="0" dirty="0"/>
          </a:p>
          <a:p>
            <a:r>
              <a:rPr lang="hu-HU" sz="2800" kern="0" dirty="0" smtClean="0"/>
              <a:t>A </a:t>
            </a:r>
            <a:r>
              <a:rPr lang="hu-HU" sz="2800" kern="0" dirty="0"/>
              <a:t>maximalizálást a derivált nullává tevésével végezhetjük el</a:t>
            </a:r>
          </a:p>
          <a:p>
            <a:r>
              <a:rPr lang="hu-HU" sz="2800" kern="0" dirty="0"/>
              <a:t>Ez a </a:t>
            </a:r>
            <a:r>
              <a:rPr lang="hu-HU" sz="2800" kern="0" dirty="0" err="1"/>
              <a:t>PCA-hoz</a:t>
            </a:r>
            <a:r>
              <a:rPr lang="hu-HU" sz="2800" kern="0" dirty="0"/>
              <a:t> hasonlóan egy sajátérték-problémához vezet, és a megoldás:</a:t>
            </a:r>
          </a:p>
          <a:p>
            <a:pPr lvl="3"/>
            <a:endParaRPr lang="hu-HU" sz="800" kern="0" dirty="0"/>
          </a:p>
          <a:p>
            <a:r>
              <a:rPr lang="hu-HU" sz="2800" kern="0" dirty="0"/>
              <a:t>Két osztály esetén ez az optimális irány</a:t>
            </a:r>
          </a:p>
          <a:p>
            <a:r>
              <a:rPr lang="hu-HU" sz="2800" kern="0" dirty="0"/>
              <a:t>A levezetés több osztályra is kiterjeszthető</a:t>
            </a:r>
          </a:p>
          <a:p>
            <a:pPr lvl="1"/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kern="0" dirty="0"/>
              <a:t> </a:t>
            </a:r>
            <a:r>
              <a:rPr lang="en-US" sz="2400" kern="0" dirty="0" err="1" smtClean="0"/>
              <a:t>darab</a:t>
            </a:r>
            <a:r>
              <a:rPr lang="en-US" sz="2400" kern="0" dirty="0" smtClean="0"/>
              <a:t> </a:t>
            </a:r>
            <a:r>
              <a:rPr lang="hu-HU" sz="2400" kern="0" dirty="0" smtClean="0"/>
              <a:t>osztály </a:t>
            </a:r>
            <a:r>
              <a:rPr lang="hu-HU" sz="2400" kern="0" dirty="0"/>
              <a:t>esetén 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c-1</a:t>
            </a:r>
            <a:r>
              <a:rPr lang="hu-HU" sz="2400" kern="0" dirty="0"/>
              <a:t> irányt kapunk</a:t>
            </a:r>
          </a:p>
          <a:p>
            <a:pPr lvl="1"/>
            <a:r>
              <a:rPr lang="hu-HU" sz="2400" kern="0" dirty="0"/>
              <a:t>Illetve egyetlen 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kern="0" dirty="0"/>
              <a:t> projekciós vektor helyett egy 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kern="0" dirty="0"/>
              <a:t> projekciós mátrixot</a:t>
            </a:r>
          </a:p>
          <a:p>
            <a:pPr lvl="1"/>
            <a:r>
              <a:rPr lang="hu-HU" sz="2400" kern="0" dirty="0"/>
              <a:t>Az </a:t>
            </a:r>
            <a:r>
              <a:rPr lang="en-US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kern="0" dirty="0" smtClean="0"/>
              <a:t> tanítópéldák</a:t>
            </a:r>
            <a:r>
              <a:rPr lang="en-US" sz="2400" kern="0" dirty="0" smtClean="0"/>
              <a:t>at</a:t>
            </a:r>
            <a:r>
              <a:rPr lang="hu-HU" sz="2400" kern="0" dirty="0" smtClean="0"/>
              <a:t> </a:t>
            </a:r>
            <a:r>
              <a:rPr lang="hu-HU" sz="2400" kern="0" dirty="0"/>
              <a:t>az </a:t>
            </a:r>
            <a:r>
              <a:rPr lang="en-US" alt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kern="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kern="0" dirty="0" smtClean="0"/>
              <a:t> lineáris </a:t>
            </a:r>
            <a:r>
              <a:rPr lang="hu-HU" sz="2400" kern="0" dirty="0"/>
              <a:t>transzformációval </a:t>
            </a:r>
            <a:r>
              <a:rPr lang="hu-HU" sz="2400" kern="0" dirty="0" smtClean="0"/>
              <a:t>vetíthetjük le</a:t>
            </a:r>
            <a:endParaRPr lang="hu-HU" sz="2400" kern="0" dirty="0"/>
          </a:p>
          <a:p>
            <a:endParaRPr lang="hu-HU" sz="2800" kern="0" dirty="0" smtClean="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83869"/>
              </p:ext>
            </p:extLst>
          </p:nvPr>
        </p:nvGraphicFramePr>
        <p:xfrm>
          <a:off x="6956772" y="1124744"/>
          <a:ext cx="31750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1" name="Equation" r:id="rId5" imgW="1612800" imgH="469800" progId="Equation.3">
                  <p:embed/>
                </p:oleObj>
              </mc:Choice>
              <mc:Fallback>
                <p:oleObj name="Equation" r:id="rId5" imgW="1612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772" y="1124744"/>
                        <a:ext cx="3175000" cy="9890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987308"/>
              </p:ext>
            </p:extLst>
          </p:nvPr>
        </p:nvGraphicFramePr>
        <p:xfrm>
          <a:off x="2927648" y="3173413"/>
          <a:ext cx="19256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2" name="Equation" r:id="rId7" imgW="977760" imgH="241200" progId="Equation.3">
                  <p:embed/>
                </p:oleObj>
              </mc:Choice>
              <mc:Fallback>
                <p:oleObj name="Equation" r:id="rId7" imgW="977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3173413"/>
                        <a:ext cx="1925637" cy="508000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LDA – </a:t>
            </a:r>
            <a:r>
              <a:rPr lang="en-US" altLang="hu-HU" dirty="0" err="1">
                <a:solidFill>
                  <a:schemeClr val="tx1"/>
                </a:solidFill>
              </a:rPr>
              <a:t>többosztályos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eset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1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259632"/>
            <a:ext cx="5592368" cy="418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 bwMode="auto">
          <a:xfrm>
            <a:off x="7686773" y="1259632"/>
            <a:ext cx="4457899" cy="453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400" kern="0" dirty="0"/>
              <a:t>o</a:t>
            </a:r>
            <a:r>
              <a:rPr lang="hu-HU" sz="2400" kern="0" dirty="0" smtClean="0"/>
              <a:t>sztályok átlagvektora</a:t>
            </a:r>
          </a:p>
          <a:p>
            <a:endParaRPr lang="hu-HU" sz="2400" kern="0" dirty="0" smtClean="0"/>
          </a:p>
          <a:p>
            <a:r>
              <a:rPr lang="hu-HU" sz="2400" kern="0" dirty="0" smtClean="0"/>
              <a:t>összes példa átlagvektora</a:t>
            </a:r>
          </a:p>
          <a:p>
            <a:endParaRPr lang="hu-HU" sz="2400" kern="0" dirty="0" smtClean="0"/>
          </a:p>
          <a:p>
            <a:endParaRPr lang="hu-HU" sz="2400" kern="0" dirty="0"/>
          </a:p>
          <a:p>
            <a:r>
              <a:rPr lang="hu-HU" sz="2400" kern="0" dirty="0" smtClean="0"/>
              <a:t>maximalizálandó célfüggvény</a:t>
            </a:r>
            <a:endParaRPr lang="hu-HU" sz="2400" kern="0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4885527" y="1483201"/>
            <a:ext cx="2922938" cy="7270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6528048" y="2402632"/>
            <a:ext cx="128041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7032104" y="3153407"/>
            <a:ext cx="776361" cy="5427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LDA – </a:t>
            </a:r>
            <a:r>
              <a:rPr lang="en-US" altLang="hu-HU" dirty="0" err="1">
                <a:solidFill>
                  <a:schemeClr val="tx1"/>
                </a:solidFill>
              </a:rPr>
              <a:t>többosztályos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eset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 smtClean="0"/>
              <a:t>A </a:t>
            </a:r>
            <a:r>
              <a:rPr lang="hu-HU" sz="2800" kern="0" dirty="0"/>
              <a:t>megoldás ismét sajátérték-felbontással kapható meg</a:t>
            </a:r>
          </a:p>
          <a:p>
            <a:r>
              <a:rPr lang="hu-HU" sz="2800" kern="0" dirty="0"/>
              <a:t>A felbontás a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..,v</a:t>
            </a:r>
            <a:r>
              <a:rPr lang="en-US" alt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c-1</a:t>
            </a:r>
            <a:r>
              <a:rPr lang="hu-HU" sz="2800" kern="0" dirty="0" smtClean="0"/>
              <a:t> </a:t>
            </a:r>
            <a:r>
              <a:rPr lang="hu-HU" sz="2800" kern="0" dirty="0"/>
              <a:t>sajátvektorokat eredményezi</a:t>
            </a:r>
          </a:p>
          <a:p>
            <a:r>
              <a:rPr lang="hu-HU" sz="2800" kern="0" dirty="0"/>
              <a:t>A 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kern="0" dirty="0"/>
              <a:t> dimenzióba leképező optimális transzformációs mátrix </a:t>
            </a:r>
            <a:r>
              <a:rPr lang="hu-HU" sz="2800" kern="0" dirty="0" smtClean="0"/>
              <a:t>a </a:t>
            </a:r>
            <a:r>
              <a:rPr lang="hu-H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kern="0" dirty="0" smtClean="0"/>
              <a:t> legnagyobb </a:t>
            </a:r>
            <a:r>
              <a:rPr lang="hu-HU" sz="2800" kern="0" dirty="0"/>
              <a:t>sajátértékhez tartozó 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kern="0" dirty="0"/>
              <a:t> sajátvektorként kapható meg</a:t>
            </a:r>
          </a:p>
          <a:p>
            <a:r>
              <a:rPr lang="hu-HU" sz="2800" kern="0" dirty="0"/>
              <a:t>Mivel </a:t>
            </a:r>
            <a:r>
              <a:rPr lang="en-US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800" kern="0" dirty="0" smtClean="0"/>
              <a:t> </a:t>
            </a:r>
            <a:r>
              <a:rPr lang="hu-HU" sz="2800" kern="0" dirty="0"/>
              <a:t>rangja (legfeljebb)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c-1</a:t>
            </a:r>
            <a:r>
              <a:rPr lang="hu-HU" sz="2800" kern="0" dirty="0" smtClean="0"/>
              <a:t>, </a:t>
            </a:r>
            <a:r>
              <a:rPr lang="hu-HU" sz="2800" kern="0" dirty="0"/>
              <a:t>az LDA legfeljebb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c-1</a:t>
            </a:r>
            <a:r>
              <a:rPr lang="hu-HU" sz="2800" kern="0" dirty="0" smtClean="0"/>
              <a:t> </a:t>
            </a:r>
            <a:r>
              <a:rPr lang="hu-HU" sz="2800" kern="0" dirty="0"/>
              <a:t>irányt tud találni, azaz az </a:t>
            </a:r>
            <a:r>
              <a:rPr lang="hu-HU" sz="2800" kern="0" dirty="0" err="1"/>
              <a:t>LDA-val</a:t>
            </a:r>
            <a:r>
              <a:rPr lang="hu-HU" sz="2800" kern="0" dirty="0"/>
              <a:t> előállított jellemzőtér legfeljebb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c-1</a:t>
            </a:r>
            <a:r>
              <a:rPr lang="hu-HU" sz="2800" kern="0" dirty="0" smtClean="0"/>
              <a:t> </a:t>
            </a:r>
            <a:r>
              <a:rPr lang="hu-HU" sz="2800" kern="0" dirty="0"/>
              <a:t>dimenziós</a:t>
            </a:r>
          </a:p>
          <a:p>
            <a:r>
              <a:rPr lang="hu-HU" sz="2800" kern="0" dirty="0"/>
              <a:t>(összehasonlításképp, a </a:t>
            </a:r>
            <a:r>
              <a:rPr lang="hu-HU" sz="2800" kern="0" dirty="0" err="1"/>
              <a:t>PCA-val</a:t>
            </a:r>
            <a:r>
              <a:rPr lang="hu-HU" sz="2800" kern="0" dirty="0"/>
              <a:t> kapott új jellemzőtér legfeljebb </a:t>
            </a:r>
            <a:br>
              <a:rPr lang="hu-HU" sz="2800" kern="0" dirty="0"/>
            </a:b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kern="0" dirty="0"/>
              <a:t> dimenziós, ahol 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kern="0" dirty="0"/>
              <a:t> az eredeti jellemzőtér dimenziószáma)</a:t>
            </a:r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400" kern="0" dirty="0"/>
          </a:p>
        </p:txBody>
      </p:sp>
    </p:spTree>
    <p:extLst>
      <p:ext uri="{BB962C8B-B14F-4D97-AF65-F5344CB8AC3E}">
        <p14:creationId xmlns:p14="http://schemas.microsoft.com/office/powerpoint/2010/main" val="2718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780" y="116632"/>
            <a:ext cx="3412245" cy="259228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PCA </a:t>
            </a:r>
            <a:r>
              <a:rPr lang="hu-HU" altLang="hu-HU" dirty="0" err="1" smtClean="0">
                <a:solidFill>
                  <a:schemeClr val="tx1"/>
                </a:solidFill>
              </a:rPr>
              <a:t>vs</a:t>
            </a:r>
            <a:r>
              <a:rPr lang="hu-HU" altLang="hu-HU" dirty="0" smtClean="0">
                <a:solidFill>
                  <a:schemeClr val="tx1"/>
                </a:solidFill>
              </a:rPr>
              <a:t> LDA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2287413"/>
            <a:ext cx="5429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2800" b="1" kern="0" dirty="0" smtClean="0"/>
              <a:t>		PCA</a:t>
            </a:r>
          </a:p>
          <a:p>
            <a:r>
              <a:rPr lang="hu-HU" sz="2800" kern="0" dirty="0" smtClean="0"/>
              <a:t>Lineáris transzformáció</a:t>
            </a:r>
          </a:p>
          <a:p>
            <a:r>
              <a:rPr lang="hu-HU" sz="2800" kern="0" dirty="0" smtClean="0"/>
              <a:t>Felügyelet nélküli módszer</a:t>
            </a:r>
          </a:p>
          <a:p>
            <a:r>
              <a:rPr lang="hu-HU" sz="2800" kern="0" dirty="0" smtClean="0"/>
              <a:t>Olyan irányokat keres</a:t>
            </a:r>
            <a:r>
              <a:rPr lang="hu-HU" sz="2800" kern="0" dirty="0"/>
              <a:t>, </a:t>
            </a:r>
            <a:r>
              <a:rPr lang="hu-HU" sz="2800" kern="0" dirty="0" smtClean="0"/>
              <a:t>ahol az </a:t>
            </a:r>
            <a:r>
              <a:rPr lang="hu-HU" sz="2800" kern="0" dirty="0"/>
              <a:t>adatok </a:t>
            </a:r>
            <a:r>
              <a:rPr lang="hu-HU" sz="2800" kern="0" dirty="0" smtClean="0"/>
              <a:t>szórása maximális</a:t>
            </a:r>
          </a:p>
          <a:p>
            <a:r>
              <a:rPr lang="hu-HU" sz="2800" kern="0" dirty="0" smtClean="0"/>
              <a:t>Az új jellemzőtér mérete maximum az eredeti jellemzőtér mérete</a:t>
            </a:r>
          </a:p>
          <a:p>
            <a:endParaRPr lang="hu-HU" sz="2400" kern="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6356808" y="2287413"/>
            <a:ext cx="5643848" cy="45259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2800" b="1" kern="0" dirty="0" smtClean="0"/>
              <a:t>		LDA</a:t>
            </a:r>
          </a:p>
          <a:p>
            <a:r>
              <a:rPr lang="hu-HU" sz="2800" kern="0" dirty="0" smtClean="0"/>
              <a:t>Lineáris transzformáció</a:t>
            </a:r>
          </a:p>
          <a:p>
            <a:r>
              <a:rPr lang="hu-HU" sz="2800" kern="0" dirty="0" smtClean="0"/>
              <a:t>Felügyelt módszer</a:t>
            </a:r>
          </a:p>
          <a:p>
            <a:r>
              <a:rPr lang="hu-HU" sz="2800" kern="0" dirty="0" smtClean="0"/>
              <a:t>Olyan irányokat keres, ahol a minták címkéi jól elválaszthatók</a:t>
            </a:r>
          </a:p>
          <a:p>
            <a:r>
              <a:rPr lang="hu-HU" sz="2800" kern="0" dirty="0" smtClean="0"/>
              <a:t>Az új jellemzőtér mérete maximum az osztályok száma mínusz egy</a:t>
            </a:r>
          </a:p>
          <a:p>
            <a:endParaRPr lang="hu-HU" sz="2400" kern="0" dirty="0"/>
          </a:p>
        </p:txBody>
      </p:sp>
    </p:spTree>
    <p:extLst>
      <p:ext uri="{BB962C8B-B14F-4D97-AF65-F5344CB8AC3E}">
        <p14:creationId xmlns:p14="http://schemas.microsoft.com/office/powerpoint/2010/main" val="13989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Egyszerű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transzformációs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módszerek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hu-HU" sz="2800" dirty="0"/>
              <a:t>A legegyszerűbb transzformációs módszerek az egyes jellemzőket külön-külön transzformálják</a:t>
            </a:r>
          </a:p>
          <a:p>
            <a:r>
              <a:rPr lang="hu-HU" sz="2800" b="1" dirty="0"/>
              <a:t>Centering</a:t>
            </a:r>
            <a:r>
              <a:rPr lang="hu-HU" sz="2800" dirty="0"/>
              <a:t> (avagy </a:t>
            </a:r>
            <a:r>
              <a:rPr lang="hu-HU" sz="2800" dirty="0" err="1"/>
              <a:t>zero-centering</a:t>
            </a:r>
            <a:r>
              <a:rPr lang="hu-HU" sz="2800" dirty="0" smtClean="0"/>
              <a:t>): </a:t>
            </a:r>
            <a:r>
              <a:rPr lang="hu-HU" sz="2800" dirty="0"/>
              <a:t>minden egyes jellemzőből </a:t>
            </a:r>
            <a:r>
              <a:rPr lang="hu-HU" sz="2800" b="1" dirty="0"/>
              <a:t>kivonjuk </a:t>
            </a:r>
            <a:r>
              <a:rPr lang="hu-HU" sz="2800" dirty="0"/>
              <a:t>a tanítópéldákon számolt </a:t>
            </a:r>
            <a:r>
              <a:rPr lang="hu-HU" sz="2800" b="1" dirty="0"/>
              <a:t>átlagát</a:t>
            </a:r>
          </a:p>
          <a:p>
            <a:pPr lvl="1"/>
            <a:r>
              <a:rPr lang="hu-HU" sz="2400" dirty="0"/>
              <a:t>Ezzel egyszerűen eltoljuk az </a:t>
            </a:r>
            <a:r>
              <a:rPr lang="hu-HU" sz="2400" dirty="0" smtClean="0"/>
              <a:t>adatokat (az adatok középpontját) </a:t>
            </a:r>
            <a:r>
              <a:rPr lang="hu-HU" sz="2400" dirty="0"/>
              <a:t>az </a:t>
            </a:r>
            <a:r>
              <a:rPr lang="hu-HU" sz="2400" dirty="0" smtClean="0"/>
              <a:t>origóba</a:t>
            </a:r>
            <a:endParaRPr lang="hu-HU" sz="24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736691"/>
            <a:ext cx="7584948" cy="209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Egyszerű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transzformációs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 smtClean="0">
                <a:solidFill>
                  <a:schemeClr val="tx1"/>
                </a:solidFill>
              </a:rPr>
              <a:t>módszerek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hu-HU" sz="2800" b="1" dirty="0" err="1" smtClean="0"/>
              <a:t>Scaling</a:t>
            </a:r>
            <a:r>
              <a:rPr lang="hu-HU" sz="2800" dirty="0"/>
              <a:t>: minden jellemzőt megszorzunk egy-egy </a:t>
            </a:r>
            <a:r>
              <a:rPr lang="hu-HU" sz="2800" dirty="0" smtClean="0"/>
              <a:t>konstanssal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400" dirty="0"/>
              <a:t>A </a:t>
            </a:r>
            <a:r>
              <a:rPr lang="hu-HU" sz="2400" dirty="0" smtClean="0"/>
              <a:t>„</a:t>
            </a:r>
            <a:r>
              <a:rPr lang="hu-HU" sz="2400" dirty="0" err="1" smtClean="0"/>
              <a:t>min-max</a:t>
            </a:r>
            <a:r>
              <a:rPr lang="hu-HU" sz="2400" dirty="0" smtClean="0"/>
              <a:t> </a:t>
            </a:r>
            <a:r>
              <a:rPr lang="hu-HU" sz="2400" dirty="0" err="1"/>
              <a:t>scaling</a:t>
            </a:r>
            <a:r>
              <a:rPr lang="hu-HU" sz="2400" dirty="0"/>
              <a:t>” például garantálja, hogy az egyes jellemzők értéke minden egyes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/>
              <a:t> példára bizonyos korlátok közé </a:t>
            </a:r>
            <a:r>
              <a:rPr lang="hu-HU" sz="2400" dirty="0" smtClean="0"/>
              <a:t>essen.</a:t>
            </a:r>
          </a:p>
          <a:p>
            <a:r>
              <a:rPr lang="hu-HU" sz="2800" dirty="0" smtClean="0"/>
              <a:t>Például </a:t>
            </a:r>
            <a:r>
              <a:rPr lang="hu-HU" sz="2800" dirty="0"/>
              <a:t>[0,1] közé: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717032"/>
            <a:ext cx="2916746" cy="9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3162149"/>
            <a:ext cx="6336704" cy="35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463064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 err="1"/>
              <a:t>min-max</a:t>
            </a:r>
            <a:r>
              <a:rPr lang="hu-HU" sz="2800" dirty="0"/>
              <a:t> skálázás </a:t>
            </a:r>
            <a:r>
              <a:rPr lang="hu-HU" sz="2800" b="1" dirty="0" err="1"/>
              <a:t>outlier-érzékeny</a:t>
            </a:r>
            <a:r>
              <a:rPr lang="hu-HU" sz="2800" dirty="0"/>
              <a:t>, egyetlen nagyon nagy vagy nagyon kicsi (például hibás) érték hazavághatja</a:t>
            </a:r>
          </a:p>
          <a:p>
            <a:r>
              <a:rPr lang="hu-HU" sz="2800" dirty="0"/>
              <a:t>Ezért megbízhatóbb dolog a min és </a:t>
            </a:r>
            <a:r>
              <a:rPr lang="hu-HU" sz="2800" dirty="0" err="1"/>
              <a:t>max</a:t>
            </a:r>
            <a:r>
              <a:rPr lang="hu-HU" sz="2800" dirty="0"/>
              <a:t> értékek helyett az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 smtClean="0"/>
              <a:t> </a:t>
            </a:r>
            <a:r>
              <a:rPr lang="hu-HU" sz="2800" dirty="0"/>
              <a:t>jellemző szórását skálázni</a:t>
            </a:r>
          </a:p>
          <a:p>
            <a:pPr lvl="1"/>
            <a:r>
              <a:rPr lang="hu-HU" sz="2400" dirty="0"/>
              <a:t>Az egyes változók 0 várható értékűre és 1 szórásúra való </a:t>
            </a:r>
            <a:r>
              <a:rPr lang="hu-HU" sz="2400" dirty="0" err="1"/>
              <a:t>centrálását</a:t>
            </a:r>
            <a:r>
              <a:rPr lang="hu-HU" sz="2400" dirty="0"/>
              <a:t> és skálázását </a:t>
            </a:r>
            <a:r>
              <a:rPr lang="hu-HU" sz="2400" b="1" dirty="0"/>
              <a:t>standardizálásnak</a:t>
            </a:r>
            <a:r>
              <a:rPr lang="hu-HU" sz="2400" dirty="0"/>
              <a:t> (esetleg normalizálásnak) hívják</a:t>
            </a:r>
          </a:p>
          <a:p>
            <a:endParaRPr lang="hu-HU" sz="24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Egyszerű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transzformációs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err="1">
                <a:solidFill>
                  <a:schemeClr val="tx1"/>
                </a:solidFill>
              </a:rPr>
              <a:t>módszerek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#3</a:t>
            </a:r>
            <a:endParaRPr lang="hu-H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07" y="4005064"/>
            <a:ext cx="727325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3039" b="19571"/>
          <a:stretch/>
        </p:blipFill>
        <p:spPr bwMode="auto">
          <a:xfrm>
            <a:off x="1271464" y="4149080"/>
            <a:ext cx="3240000" cy="73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6" r="-61196"/>
          <a:stretch/>
        </p:blipFill>
        <p:spPr bwMode="auto">
          <a:xfrm>
            <a:off x="1584000" y="5210671"/>
            <a:ext cx="56880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7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hu-HU" sz="2800" dirty="0" smtClean="0"/>
              <a:t>Most </a:t>
            </a:r>
            <a:r>
              <a:rPr lang="hu-HU" sz="2800" dirty="0"/>
              <a:t>továbblépünk olyan műveletekre, amelyek egy </a:t>
            </a:r>
            <a:r>
              <a:rPr lang="hu-HU" sz="2800" b="1" dirty="0"/>
              <a:t>általános lineáris</a:t>
            </a:r>
            <a:r>
              <a:rPr lang="hu-HU" sz="2800" dirty="0"/>
              <a:t> transzformációt alkalmaznak, azaz az új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800" dirty="0"/>
              <a:t> jellemzővektor a régi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vektorból így áll elő: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Eltolás és skálázás mellett ezzel el is tudjuk </a:t>
            </a:r>
            <a:r>
              <a:rPr lang="hu-HU" sz="2800" b="1" dirty="0"/>
              <a:t>forgatni</a:t>
            </a:r>
            <a:r>
              <a:rPr lang="hu-HU" sz="2800" dirty="0"/>
              <a:t> a jellemzőteret</a:t>
            </a:r>
          </a:p>
          <a:p>
            <a:r>
              <a:rPr lang="hu-HU" sz="2800" dirty="0"/>
              <a:t>Látni fogjuk pl. hogy </a:t>
            </a:r>
            <a:r>
              <a:rPr lang="hu-HU" sz="2800" dirty="0" err="1"/>
              <a:t>dekorre-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err="1"/>
              <a:t>lálni</a:t>
            </a:r>
            <a:r>
              <a:rPr lang="hu-HU" sz="2800" dirty="0"/>
              <a:t> is tudjuk a jellemzőteret</a:t>
            </a:r>
          </a:p>
          <a:p>
            <a:r>
              <a:rPr lang="hu-HU" sz="2800" b="1" dirty="0" err="1"/>
              <a:t>Whitening</a:t>
            </a:r>
            <a:r>
              <a:rPr lang="hu-HU" sz="2800" dirty="0"/>
              <a:t>: </a:t>
            </a:r>
            <a:r>
              <a:rPr lang="hu-HU" sz="2800" dirty="0" err="1"/>
              <a:t>dekorrelálás</a:t>
            </a:r>
            <a:r>
              <a:rPr lang="hu-HU" sz="2800" dirty="0"/>
              <a:t> és</a:t>
            </a:r>
            <a:br>
              <a:rPr lang="hu-HU" sz="2800" dirty="0"/>
            </a:br>
            <a:r>
              <a:rPr lang="hu-HU" sz="2800" dirty="0" smtClean="0"/>
              <a:t>standardizálás</a:t>
            </a:r>
            <a:endParaRPr lang="hu-HU" sz="2800" dirty="0"/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000" dirty="0" err="1">
                <a:solidFill>
                  <a:schemeClr val="tx1"/>
                </a:solidFill>
              </a:rPr>
              <a:t>Lineáris</a:t>
            </a:r>
            <a:r>
              <a:rPr lang="en-US" altLang="hu-HU" sz="4000" dirty="0">
                <a:solidFill>
                  <a:schemeClr val="tx1"/>
                </a:solidFill>
              </a:rPr>
              <a:t> </a:t>
            </a:r>
            <a:r>
              <a:rPr lang="en-US" altLang="hu-HU" sz="4000" dirty="0" err="1">
                <a:solidFill>
                  <a:schemeClr val="tx1"/>
                </a:solidFill>
              </a:rPr>
              <a:t>jellemzőtér-transzformációs</a:t>
            </a:r>
            <a:r>
              <a:rPr lang="en-US" altLang="hu-HU" sz="4000" dirty="0">
                <a:solidFill>
                  <a:schemeClr val="tx1"/>
                </a:solidFill>
              </a:rPr>
              <a:t> </a:t>
            </a:r>
            <a:r>
              <a:rPr lang="en-US" altLang="hu-HU" sz="4000" dirty="0" err="1">
                <a:solidFill>
                  <a:schemeClr val="tx1"/>
                </a:solidFill>
              </a:rPr>
              <a:t>módszerek</a:t>
            </a:r>
            <a:endParaRPr lang="hu-HU" sz="4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54" y="2204864"/>
            <a:ext cx="345849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78" y="4297710"/>
            <a:ext cx="5902571" cy="201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Főkomponens-analízis</a:t>
            </a:r>
            <a:r>
              <a:rPr lang="en-US" altLang="hu-HU" dirty="0">
                <a:solidFill>
                  <a:schemeClr val="tx1"/>
                </a:solidFill>
              </a:rPr>
              <a:t> (PCA)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463064" cy="4525963"/>
          </a:xfrm>
        </p:spPr>
        <p:txBody>
          <a:bodyPr/>
          <a:lstStyle/>
          <a:p>
            <a:r>
              <a:rPr lang="hu-HU" sz="2800" dirty="0" smtClean="0"/>
              <a:t>Alapötlet</a:t>
            </a:r>
            <a:r>
              <a:rPr lang="hu-HU" sz="2800" dirty="0"/>
              <a:t>: csökkenteni szeretnénk a dimenziók (jellemzők) számát</a:t>
            </a:r>
          </a:p>
          <a:p>
            <a:pPr lvl="1"/>
            <a:r>
              <a:rPr lang="hu-HU" sz="2400" dirty="0"/>
              <a:t>De a dimenzióredukció által okozott információvesztést is </a:t>
            </a:r>
            <a:r>
              <a:rPr lang="hu-HU" sz="2400" dirty="0" smtClean="0"/>
              <a:t>minimalizálnánk</a:t>
            </a:r>
            <a:endParaRPr lang="hu-HU" sz="2400" dirty="0"/>
          </a:p>
          <a:p>
            <a:r>
              <a:rPr lang="hu-HU" sz="2800" dirty="0"/>
              <a:t>Példa: két jellemzőnk van, és az adatok </a:t>
            </a:r>
            <a:r>
              <a:rPr lang="hu-HU" sz="2800" dirty="0" smtClean="0"/>
              <a:t>normális eloszlásúak </a:t>
            </a:r>
            <a:r>
              <a:rPr lang="hu-HU" sz="2800" dirty="0"/>
              <a:t>diagonális </a:t>
            </a:r>
            <a:r>
              <a:rPr lang="hu-HU" sz="2800" dirty="0" err="1"/>
              <a:t>kovarianciamátrixszal</a:t>
            </a:r>
            <a:endParaRPr lang="hu-HU" sz="2800" dirty="0"/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 smtClean="0"/>
              <a:t> </a:t>
            </a:r>
            <a:r>
              <a:rPr lang="hu-HU" sz="2400" dirty="0"/>
              <a:t>mentén az adatok szórása</a:t>
            </a:r>
            <a:br>
              <a:rPr lang="hu-HU" sz="2400" dirty="0"/>
            </a:br>
            <a:r>
              <a:rPr lang="hu-HU" sz="2400" dirty="0"/>
              <a:t>nagyobb, mint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/>
              <a:t> mentén </a:t>
            </a:r>
            <a:br>
              <a:rPr lang="hu-HU" sz="2400" dirty="0"/>
            </a:br>
            <a:r>
              <a:rPr lang="hu-HU" sz="2400" dirty="0" smtClean="0"/>
              <a:t>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/>
              <a:t> </a:t>
            </a:r>
            <a:r>
              <a:rPr lang="hu-HU" sz="2400" dirty="0"/>
              <a:t>nagyobb, mint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/>
              <a:t>)</a:t>
            </a:r>
            <a:endParaRPr lang="hu-HU" sz="2400" dirty="0"/>
          </a:p>
          <a:p>
            <a:pPr lvl="1"/>
            <a:r>
              <a:rPr lang="hu-HU" sz="2400" dirty="0"/>
              <a:t>El akarjuk dobni az egyik </a:t>
            </a:r>
            <a:br>
              <a:rPr lang="hu-HU" sz="2400" dirty="0"/>
            </a:br>
            <a:r>
              <a:rPr lang="hu-HU" sz="2400" dirty="0"/>
              <a:t>jellemzőt, hogy 2 helyett 1 legyen</a:t>
            </a:r>
          </a:p>
          <a:p>
            <a:pPr lvl="1"/>
            <a:r>
              <a:rPr lang="hu-HU" sz="2400" dirty="0"/>
              <a:t>Ekkor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/>
              <a:t>-et érdemes megtartani és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dirty="0"/>
              <a:t>-t eldobni, mert ezzel kisebb lesz az információveszteség</a:t>
            </a:r>
          </a:p>
          <a:p>
            <a:endParaRPr lang="hu-H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708920"/>
            <a:ext cx="2376264" cy="248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5" y="3168808"/>
            <a:ext cx="2309883" cy="10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>
                <a:solidFill>
                  <a:schemeClr val="tx1"/>
                </a:solidFill>
              </a:rPr>
              <a:t>Főkomponens-analízis</a:t>
            </a:r>
            <a:r>
              <a:rPr lang="en-US" altLang="hu-HU" dirty="0">
                <a:solidFill>
                  <a:schemeClr val="tx1"/>
                </a:solidFill>
              </a:rPr>
              <a:t> (PCA</a:t>
            </a:r>
            <a:r>
              <a:rPr lang="en-US" altLang="hu-HU" dirty="0" smtClean="0">
                <a:solidFill>
                  <a:schemeClr val="tx1"/>
                </a:solidFill>
              </a:rPr>
              <a:t>)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hu-HU" sz="2800" dirty="0" smtClean="0"/>
              <a:t>Példa </a:t>
            </a:r>
            <a:r>
              <a:rPr lang="hu-HU" sz="2800" dirty="0"/>
              <a:t>3 dimenzióban:</a:t>
            </a:r>
          </a:p>
          <a:p>
            <a:endParaRPr lang="hu-HU" sz="2800" dirty="0"/>
          </a:p>
          <a:p>
            <a:endParaRPr lang="hu-HU" sz="2800" dirty="0"/>
          </a:p>
          <a:p>
            <a:endParaRPr lang="en-US" sz="2800" dirty="0" smtClean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pPr marL="457200" lvl="1" indent="0">
              <a:buNone/>
            </a:pPr>
            <a:r>
              <a:rPr lang="en-US" sz="2400" dirty="0" smtClean="0"/>
              <a:t>               </a:t>
            </a:r>
            <a:r>
              <a:rPr lang="hu-HU" sz="2400" dirty="0" smtClean="0"/>
              <a:t>Eredeti </a:t>
            </a:r>
            <a:r>
              <a:rPr lang="hu-HU" sz="2400" dirty="0"/>
              <a:t>3D adat       </a:t>
            </a: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hu-HU" sz="2400" dirty="0" smtClean="0"/>
              <a:t>legjobb </a:t>
            </a:r>
            <a:r>
              <a:rPr lang="hu-HU" sz="2400" dirty="0"/>
              <a:t>2D </a:t>
            </a:r>
            <a:r>
              <a:rPr lang="en-US" sz="2400" dirty="0" smtClean="0"/>
              <a:t>          </a:t>
            </a:r>
            <a:r>
              <a:rPr lang="hu-HU" sz="2400" dirty="0" smtClean="0"/>
              <a:t>legjobb 1D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en-US" sz="2400" dirty="0" smtClean="0"/>
              <a:t>				        </a:t>
            </a:r>
            <a:r>
              <a:rPr lang="hu-HU" sz="2400" dirty="0" smtClean="0"/>
              <a:t>közelítés</a:t>
            </a:r>
            <a:r>
              <a:rPr lang="en-US" sz="2400" dirty="0" smtClean="0"/>
              <a:t>	    </a:t>
            </a:r>
            <a:r>
              <a:rPr lang="hu-HU" sz="2400" dirty="0" smtClean="0"/>
              <a:t>közelítés</a:t>
            </a:r>
            <a:endParaRPr lang="hu-HU" sz="2400" dirty="0"/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060848"/>
            <a:ext cx="9034188" cy="268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5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59074</TotalTime>
  <Words>1422</Words>
  <Application>Microsoft Office PowerPoint</Application>
  <PresentationFormat>Szélesvásznú</PresentationFormat>
  <Paragraphs>263</Paragraphs>
  <Slides>37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3" baseType="lpstr">
      <vt:lpstr>Arial</vt:lpstr>
      <vt:lpstr>Symbol</vt:lpstr>
      <vt:lpstr>Times New Roman</vt:lpstr>
      <vt:lpstr>Wingdings</vt:lpstr>
      <vt:lpstr>Alapértelmezett terv</vt:lpstr>
      <vt:lpstr>Equation</vt:lpstr>
      <vt:lpstr> Adat-előfeldolgozás jellemzőtér-transzformációs módszerekkel</vt:lpstr>
      <vt:lpstr>Alapötlet</vt:lpstr>
      <vt:lpstr>Célok</vt:lpstr>
      <vt:lpstr>Egyszerű transzformációs módszerek</vt:lpstr>
      <vt:lpstr>Egyszerű transzformációs módszerek #2</vt:lpstr>
      <vt:lpstr>Egyszerű transzformációs módszerek #3</vt:lpstr>
      <vt:lpstr>Lineáris jellemzőtér-transzformációs módszerek</vt:lpstr>
      <vt:lpstr>Főkomponens-analízis (PCA)</vt:lpstr>
      <vt:lpstr>Főkomponens-analízis (PCA) #2</vt:lpstr>
      <vt:lpstr>Főkomponens-analízis (PCA) #3</vt:lpstr>
      <vt:lpstr>Főkomponens-analízis (PCA) #4</vt:lpstr>
      <vt:lpstr>A PCA alapötlete</vt:lpstr>
      <vt:lpstr>A PCA alapötlete #2</vt:lpstr>
      <vt:lpstr>A PCA formalizálása</vt:lpstr>
      <vt:lpstr>A PCA formalizálása #2</vt:lpstr>
      <vt:lpstr>A PCA formalizálása #3</vt:lpstr>
      <vt:lpstr>A PCA formalizálása #4</vt:lpstr>
      <vt:lpstr>A PCA formalizálása #5</vt:lpstr>
      <vt:lpstr>Hogyan közelíti a PCA az adatokat?</vt:lpstr>
      <vt:lpstr>A PCA főkomponensei</vt:lpstr>
      <vt:lpstr>Az adatok transzformálása</vt:lpstr>
      <vt:lpstr>Az adatok transzformálása #2</vt:lpstr>
      <vt:lpstr>PCA – összefoglalás</vt:lpstr>
      <vt:lpstr>A dimenziószám meghatározása #1</vt:lpstr>
      <vt:lpstr>A dimenziószám meghatározása #2</vt:lpstr>
      <vt:lpstr>Lineáris diszkriminánselemzés (LDA) motivációja</vt:lpstr>
      <vt:lpstr>Lineáris diszkriminánselemzés (LDA)</vt:lpstr>
      <vt:lpstr>LDA – alapötlet</vt:lpstr>
      <vt:lpstr>LDA – példa</vt:lpstr>
      <vt:lpstr>LDA – formalizálás két osztályra</vt:lpstr>
      <vt:lpstr>LDA – értelmezés</vt:lpstr>
      <vt:lpstr>LDA – értelmezés</vt:lpstr>
      <vt:lpstr>LDA – levezetés</vt:lpstr>
      <vt:lpstr>LDA – levezetés #2</vt:lpstr>
      <vt:lpstr>LDA – többosztályos eset</vt:lpstr>
      <vt:lpstr>LDA – többosztályos eset #2</vt:lpstr>
      <vt:lpstr>PCA vs LDA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1783</cp:revision>
  <cp:lastPrinted>2022-01-27T10:06:07Z</cp:lastPrinted>
  <dcterms:created xsi:type="dcterms:W3CDTF">2008-09-10T10:17:38Z</dcterms:created>
  <dcterms:modified xsi:type="dcterms:W3CDTF">2024-05-15T06:24:49Z</dcterms:modified>
</cp:coreProperties>
</file>